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25.xml" ContentType="application/vnd.openxmlformats-officedocument.presentationml.slide+xml"/>
  <Override PartName="/ppt/presentation.xml" ContentType="application/vnd.openxmlformats-officedocument.presentationml.presentation.main+xml"/>
  <Override PartName="/ppt/slides/slide1.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22.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4.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3.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4.xml" ContentType="application/vnd.openxmlformats-officedocument.presentationml.slide+xml"/>
  <Override PartName="/ppt/slides/slide15.xml" ContentType="application/vnd.openxmlformats-officedocument.presentationml.slide+xml"/>
  <Override PartName="/ppt/slides/slide23.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Masters/slideMaster4.xml" ContentType="application/vnd.openxmlformats-officedocument.presentationml.slideMaster+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6.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2.xml" ContentType="application/vnd.openxmlformats-officedocument.presentationml.notesSlide+xml"/>
  <Override PartName="/ppt/notesSlides/notesSlide15.xml" ContentType="application/vnd.openxmlformats-officedocument.presentationml.notesSlide+xml"/>
  <Override PartName="/ppt/notesSlides/notesSlide20.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21.xml" ContentType="application/vnd.openxmlformats-officedocument.presentationml.notesSlide+xml"/>
  <Override PartName="/ppt/notesSlides/notesSlide19.xml" ContentType="application/vnd.openxmlformats-officedocument.presentationml.notesSlide+xml"/>
  <Override PartName="/ppt/theme/theme2.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3.xml" ContentType="application/vnd.openxmlformats-officedocument.theme+xml"/>
  <Override PartName="/ppt/theme/theme6.xml" ContentType="application/vnd.openxmlformats-officedocument.theme+xml"/>
  <Override PartName="/ppt/theme/theme5.xml" ContentType="application/vnd.openxmlformats-officedocument.theme+xml"/>
  <Override PartName="/ppt/theme/theme4.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66" r:id="rId1"/>
    <p:sldMasterId id="2147483664" r:id="rId2"/>
    <p:sldMasterId id="2147483662" r:id="rId3"/>
    <p:sldMasterId id="2147483660" r:id="rId4"/>
  </p:sldMasterIdLst>
  <p:notesMasterIdLst>
    <p:notesMasterId r:id="rId30"/>
  </p:notesMasterIdLst>
  <p:handoutMasterIdLst>
    <p:handoutMasterId r:id="rId31"/>
  </p:handoutMasterIdLst>
  <p:sldIdLst>
    <p:sldId id="348" r:id="rId5"/>
    <p:sldId id="349" r:id="rId6"/>
    <p:sldId id="350" r:id="rId7"/>
    <p:sldId id="351" r:id="rId8"/>
    <p:sldId id="344" r:id="rId9"/>
    <p:sldId id="317" r:id="rId10"/>
    <p:sldId id="318" r:id="rId11"/>
    <p:sldId id="265" r:id="rId12"/>
    <p:sldId id="277" r:id="rId13"/>
    <p:sldId id="266" r:id="rId14"/>
    <p:sldId id="278" r:id="rId15"/>
    <p:sldId id="268" r:id="rId16"/>
    <p:sldId id="269" r:id="rId17"/>
    <p:sldId id="270" r:id="rId18"/>
    <p:sldId id="271" r:id="rId19"/>
    <p:sldId id="272" r:id="rId20"/>
    <p:sldId id="273" r:id="rId21"/>
    <p:sldId id="292" r:id="rId22"/>
    <p:sldId id="274" r:id="rId23"/>
    <p:sldId id="293" r:id="rId24"/>
    <p:sldId id="297" r:id="rId25"/>
    <p:sldId id="275" r:id="rId26"/>
    <p:sldId id="290" r:id="rId27"/>
    <p:sldId id="287" r:id="rId28"/>
    <p:sldId id="295" r:id="rId29"/>
  </p:sldIdLst>
  <p:sldSz cx="9144000" cy="6858000" type="screen4x3"/>
  <p:notesSz cx="6724650" cy="9874250"/>
  <p:defaultTextStyle>
    <a:defPPr>
      <a:defRPr lang="en-GB"/>
    </a:defPPr>
    <a:lvl1pPr algn="l" rtl="0" fontAlgn="base">
      <a:spcBef>
        <a:spcPct val="0"/>
      </a:spcBef>
      <a:spcAft>
        <a:spcPct val="0"/>
      </a:spcAft>
      <a:defRPr sz="1200" kern="1200">
        <a:solidFill>
          <a:srgbClr val="0F5494"/>
        </a:solidFill>
        <a:latin typeface="Verdana" pitchFamily="34" charset="0"/>
        <a:ea typeface="+mn-ea"/>
        <a:cs typeface="+mn-cs"/>
      </a:defRPr>
    </a:lvl1pPr>
    <a:lvl2pPr marL="457200" algn="l" rtl="0" fontAlgn="base">
      <a:spcBef>
        <a:spcPct val="0"/>
      </a:spcBef>
      <a:spcAft>
        <a:spcPct val="0"/>
      </a:spcAft>
      <a:defRPr sz="1200" kern="1200">
        <a:solidFill>
          <a:srgbClr val="0F5494"/>
        </a:solidFill>
        <a:latin typeface="Verdana" pitchFamily="34" charset="0"/>
        <a:ea typeface="+mn-ea"/>
        <a:cs typeface="+mn-cs"/>
      </a:defRPr>
    </a:lvl2pPr>
    <a:lvl3pPr marL="914400" algn="l" rtl="0" fontAlgn="base">
      <a:spcBef>
        <a:spcPct val="0"/>
      </a:spcBef>
      <a:spcAft>
        <a:spcPct val="0"/>
      </a:spcAft>
      <a:defRPr sz="1200" kern="1200">
        <a:solidFill>
          <a:srgbClr val="0F5494"/>
        </a:solidFill>
        <a:latin typeface="Verdana" pitchFamily="34" charset="0"/>
        <a:ea typeface="+mn-ea"/>
        <a:cs typeface="+mn-cs"/>
      </a:defRPr>
    </a:lvl3pPr>
    <a:lvl4pPr marL="1371600" algn="l" rtl="0" fontAlgn="base">
      <a:spcBef>
        <a:spcPct val="0"/>
      </a:spcBef>
      <a:spcAft>
        <a:spcPct val="0"/>
      </a:spcAft>
      <a:defRPr sz="1200" kern="1200">
        <a:solidFill>
          <a:srgbClr val="0F5494"/>
        </a:solidFill>
        <a:latin typeface="Verdana" pitchFamily="34" charset="0"/>
        <a:ea typeface="+mn-ea"/>
        <a:cs typeface="+mn-cs"/>
      </a:defRPr>
    </a:lvl4pPr>
    <a:lvl5pPr marL="1828800" algn="l" rtl="0" fontAlgn="base">
      <a:spcBef>
        <a:spcPct val="0"/>
      </a:spcBef>
      <a:spcAft>
        <a:spcPct val="0"/>
      </a:spcAft>
      <a:defRPr sz="1200" kern="1200">
        <a:solidFill>
          <a:srgbClr val="0F5494"/>
        </a:solidFill>
        <a:latin typeface="Verdana" pitchFamily="34" charset="0"/>
        <a:ea typeface="+mn-ea"/>
        <a:cs typeface="+mn-cs"/>
      </a:defRPr>
    </a:lvl5pPr>
    <a:lvl6pPr marL="2286000" algn="l" defTabSz="914400" rtl="0" eaLnBrk="1" latinLnBrk="0" hangingPunct="1">
      <a:defRPr sz="1200" kern="1200">
        <a:solidFill>
          <a:srgbClr val="0F5494"/>
        </a:solidFill>
        <a:latin typeface="Verdana" pitchFamily="34" charset="0"/>
        <a:ea typeface="+mn-ea"/>
        <a:cs typeface="+mn-cs"/>
      </a:defRPr>
    </a:lvl6pPr>
    <a:lvl7pPr marL="2743200" algn="l" defTabSz="914400" rtl="0" eaLnBrk="1" latinLnBrk="0" hangingPunct="1">
      <a:defRPr sz="1200" kern="1200">
        <a:solidFill>
          <a:srgbClr val="0F5494"/>
        </a:solidFill>
        <a:latin typeface="Verdana" pitchFamily="34" charset="0"/>
        <a:ea typeface="+mn-ea"/>
        <a:cs typeface="+mn-cs"/>
      </a:defRPr>
    </a:lvl7pPr>
    <a:lvl8pPr marL="3200400" algn="l" defTabSz="914400" rtl="0" eaLnBrk="1" latinLnBrk="0" hangingPunct="1">
      <a:defRPr sz="1200" kern="1200">
        <a:solidFill>
          <a:srgbClr val="0F5494"/>
        </a:solidFill>
        <a:latin typeface="Verdana" pitchFamily="34" charset="0"/>
        <a:ea typeface="+mn-ea"/>
        <a:cs typeface="+mn-cs"/>
      </a:defRPr>
    </a:lvl8pPr>
    <a:lvl9pPr marL="3657600" algn="l" defTabSz="914400" rtl="0" eaLnBrk="1" latinLnBrk="0" hangingPunct="1">
      <a:defRPr sz="1200" kern="1200">
        <a:solidFill>
          <a:srgbClr val="0F5494"/>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p15:clr>
            <a:srgbClr val="A4A3A4"/>
          </p15:clr>
        </p15:guide>
        <p15:guide id="2" pos="211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2D5EC1"/>
    <a:srgbClr val="FF0066"/>
    <a:srgbClr val="3E6FD2"/>
    <a:srgbClr val="0F5494"/>
    <a:srgbClr val="DDF0C8"/>
    <a:srgbClr val="FFCCFF"/>
    <a:srgbClr val="3166CF"/>
    <a:srgbClr val="BDDE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4838" autoAdjust="0"/>
    <p:restoredTop sz="75314" autoAdjust="0"/>
  </p:normalViewPr>
  <p:slideViewPr>
    <p:cSldViewPr>
      <p:cViewPr varScale="1">
        <p:scale>
          <a:sx n="59" d="100"/>
          <a:sy n="59" d="100"/>
        </p:scale>
        <p:origin x="169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25" d="100"/>
          <a:sy n="125" d="100"/>
        </p:scale>
        <p:origin x="-3006" y="2088"/>
      </p:cViewPr>
      <p:guideLst>
        <p:guide orient="horz" pos="3110"/>
        <p:guide pos="2117"/>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38" Type="http://schemas.openxmlformats.org/officeDocument/2006/relationships/customXml" Target="../customXml/item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openxmlformats.org/officeDocument/2006/relationships/customXml" Target="../customXml/item2.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customXml" Target="../customXml/item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4" y="4"/>
            <a:ext cx="2914748" cy="4942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02" tIns="45350" rIns="90702" bIns="45350" numCol="1" anchor="t" anchorCtr="0" compatLnSpc="1">
            <a:prstTxWarp prst="textNoShape">
              <a:avLst/>
            </a:prstTxWarp>
          </a:bodyPr>
          <a:lstStyle>
            <a:lvl1pPr>
              <a:defRPr>
                <a:solidFill>
                  <a:schemeClr val="tx1"/>
                </a:solidFill>
                <a:latin typeface="Arial" charset="0"/>
              </a:defRPr>
            </a:lvl1pPr>
          </a:lstStyle>
          <a:p>
            <a:endParaRPr lang="en-GB" altLang="en-US"/>
          </a:p>
        </p:txBody>
      </p:sp>
      <p:sp>
        <p:nvSpPr>
          <p:cNvPr id="37891" name="Rectangle 3"/>
          <p:cNvSpPr>
            <a:spLocks noGrp="1" noChangeArrowheads="1"/>
          </p:cNvSpPr>
          <p:nvPr>
            <p:ph type="dt" sz="quarter" idx="1"/>
          </p:nvPr>
        </p:nvSpPr>
        <p:spPr bwMode="auto">
          <a:xfrm>
            <a:off x="3808336" y="4"/>
            <a:ext cx="2914748" cy="4942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02" tIns="45350" rIns="90702" bIns="45350" numCol="1" anchor="t" anchorCtr="0" compatLnSpc="1">
            <a:prstTxWarp prst="textNoShape">
              <a:avLst/>
            </a:prstTxWarp>
          </a:bodyPr>
          <a:lstStyle>
            <a:lvl1pPr algn="r">
              <a:defRPr>
                <a:solidFill>
                  <a:schemeClr val="tx1"/>
                </a:solidFill>
                <a:latin typeface="Arial" charset="0"/>
              </a:defRPr>
            </a:lvl1pPr>
          </a:lstStyle>
          <a:p>
            <a:endParaRPr lang="en-GB" altLang="en-US"/>
          </a:p>
        </p:txBody>
      </p:sp>
      <p:sp>
        <p:nvSpPr>
          <p:cNvPr id="37892" name="Rectangle 4"/>
          <p:cNvSpPr>
            <a:spLocks noGrp="1" noChangeArrowheads="1"/>
          </p:cNvSpPr>
          <p:nvPr>
            <p:ph type="ftr" sz="quarter" idx="2"/>
          </p:nvPr>
        </p:nvSpPr>
        <p:spPr bwMode="auto">
          <a:xfrm>
            <a:off x="4" y="9378406"/>
            <a:ext cx="2914748" cy="494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02" tIns="45350" rIns="90702" bIns="45350" numCol="1" anchor="b" anchorCtr="0" compatLnSpc="1">
            <a:prstTxWarp prst="textNoShape">
              <a:avLst/>
            </a:prstTxWarp>
          </a:bodyPr>
          <a:lstStyle>
            <a:lvl1pPr>
              <a:defRPr>
                <a:solidFill>
                  <a:schemeClr val="tx1"/>
                </a:solidFill>
                <a:latin typeface="Arial" charset="0"/>
              </a:defRPr>
            </a:lvl1pPr>
          </a:lstStyle>
          <a:p>
            <a:endParaRPr lang="en-GB" altLang="en-US"/>
          </a:p>
        </p:txBody>
      </p:sp>
      <p:sp>
        <p:nvSpPr>
          <p:cNvPr id="37893" name="Rectangle 5"/>
          <p:cNvSpPr>
            <a:spLocks noGrp="1" noChangeArrowheads="1"/>
          </p:cNvSpPr>
          <p:nvPr>
            <p:ph type="sldNum" sz="quarter" idx="3"/>
          </p:nvPr>
        </p:nvSpPr>
        <p:spPr bwMode="auto">
          <a:xfrm>
            <a:off x="3808336" y="9378406"/>
            <a:ext cx="2914748" cy="494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02" tIns="45350" rIns="90702" bIns="45350" numCol="1" anchor="b" anchorCtr="0" compatLnSpc="1">
            <a:prstTxWarp prst="textNoShape">
              <a:avLst/>
            </a:prstTxWarp>
          </a:bodyPr>
          <a:lstStyle>
            <a:lvl1pPr algn="r">
              <a:defRPr>
                <a:solidFill>
                  <a:schemeClr val="tx1"/>
                </a:solidFill>
                <a:latin typeface="Arial" charset="0"/>
              </a:defRPr>
            </a:lvl1pPr>
          </a:lstStyle>
          <a:p>
            <a:fld id="{8E6B12B6-30F9-4D6E-9909-B8F746D8B87C}" type="slidenum">
              <a:rPr lang="en-GB" altLang="en-US"/>
              <a:pPr/>
              <a:t>‹#›</a:t>
            </a:fld>
            <a:endParaRPr lang="en-GB" altLang="en-US"/>
          </a:p>
        </p:txBody>
      </p:sp>
    </p:spTree>
    <p:extLst>
      <p:ext uri="{BB962C8B-B14F-4D97-AF65-F5344CB8AC3E}">
        <p14:creationId xmlns:p14="http://schemas.microsoft.com/office/powerpoint/2010/main" val="10832353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4" y="4"/>
            <a:ext cx="2914748" cy="4942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02" tIns="45350" rIns="90702" bIns="45350" numCol="1" anchor="t" anchorCtr="0" compatLnSpc="1">
            <a:prstTxWarp prst="textNoShape">
              <a:avLst/>
            </a:prstTxWarp>
          </a:bodyPr>
          <a:lstStyle>
            <a:lvl1pPr>
              <a:defRPr>
                <a:solidFill>
                  <a:schemeClr val="tx1"/>
                </a:solidFill>
                <a:latin typeface="Arial" charset="0"/>
              </a:defRPr>
            </a:lvl1pPr>
          </a:lstStyle>
          <a:p>
            <a:endParaRPr lang="en-GB" altLang="en-US"/>
          </a:p>
        </p:txBody>
      </p:sp>
      <p:sp>
        <p:nvSpPr>
          <p:cNvPr id="36867" name="Rectangle 3"/>
          <p:cNvSpPr>
            <a:spLocks noGrp="1" noChangeArrowheads="1"/>
          </p:cNvSpPr>
          <p:nvPr>
            <p:ph type="dt" idx="1"/>
          </p:nvPr>
        </p:nvSpPr>
        <p:spPr bwMode="auto">
          <a:xfrm>
            <a:off x="3808336" y="4"/>
            <a:ext cx="2914748" cy="4942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02" tIns="45350" rIns="90702" bIns="45350" numCol="1" anchor="t" anchorCtr="0" compatLnSpc="1">
            <a:prstTxWarp prst="textNoShape">
              <a:avLst/>
            </a:prstTxWarp>
          </a:bodyPr>
          <a:lstStyle>
            <a:lvl1pPr algn="r">
              <a:defRPr>
                <a:solidFill>
                  <a:schemeClr val="tx1"/>
                </a:solidFill>
                <a:latin typeface="Arial" charset="0"/>
              </a:defRPr>
            </a:lvl1pPr>
          </a:lstStyle>
          <a:p>
            <a:endParaRPr lang="en-GB" altLang="en-US"/>
          </a:p>
        </p:txBody>
      </p:sp>
      <p:sp>
        <p:nvSpPr>
          <p:cNvPr id="36868" name="Rectangle 4"/>
          <p:cNvSpPr>
            <a:spLocks noGrp="1" noRot="1" noChangeAspect="1" noChangeArrowheads="1" noTextEdit="1"/>
          </p:cNvSpPr>
          <p:nvPr>
            <p:ph type="sldImg" idx="2"/>
          </p:nvPr>
        </p:nvSpPr>
        <p:spPr bwMode="auto">
          <a:xfrm>
            <a:off x="895350" y="741363"/>
            <a:ext cx="4935538" cy="37020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6869" name="Rectangle 5"/>
          <p:cNvSpPr>
            <a:spLocks noGrp="1" noChangeArrowheads="1"/>
          </p:cNvSpPr>
          <p:nvPr>
            <p:ph type="body" sz="quarter" idx="3"/>
          </p:nvPr>
        </p:nvSpPr>
        <p:spPr bwMode="auto">
          <a:xfrm>
            <a:off x="672156" y="4689992"/>
            <a:ext cx="5380348" cy="4443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02" tIns="45350" rIns="90702" bIns="4535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36870" name="Rectangle 6"/>
          <p:cNvSpPr>
            <a:spLocks noGrp="1" noChangeArrowheads="1"/>
          </p:cNvSpPr>
          <p:nvPr>
            <p:ph type="ftr" sz="quarter" idx="4"/>
          </p:nvPr>
        </p:nvSpPr>
        <p:spPr bwMode="auto">
          <a:xfrm>
            <a:off x="4" y="9378406"/>
            <a:ext cx="2914748" cy="494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02" tIns="45350" rIns="90702" bIns="45350" numCol="1" anchor="b" anchorCtr="0" compatLnSpc="1">
            <a:prstTxWarp prst="textNoShape">
              <a:avLst/>
            </a:prstTxWarp>
          </a:bodyPr>
          <a:lstStyle>
            <a:lvl1pPr>
              <a:defRPr>
                <a:solidFill>
                  <a:schemeClr val="tx1"/>
                </a:solidFill>
                <a:latin typeface="Arial" charset="0"/>
              </a:defRPr>
            </a:lvl1pPr>
          </a:lstStyle>
          <a:p>
            <a:endParaRPr lang="en-GB" altLang="en-US"/>
          </a:p>
        </p:txBody>
      </p:sp>
      <p:sp>
        <p:nvSpPr>
          <p:cNvPr id="36871" name="Rectangle 7"/>
          <p:cNvSpPr>
            <a:spLocks noGrp="1" noChangeArrowheads="1"/>
          </p:cNvSpPr>
          <p:nvPr>
            <p:ph type="sldNum" sz="quarter" idx="5"/>
          </p:nvPr>
        </p:nvSpPr>
        <p:spPr bwMode="auto">
          <a:xfrm>
            <a:off x="3808336" y="9378406"/>
            <a:ext cx="2914748" cy="494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702" tIns="45350" rIns="90702" bIns="45350" numCol="1" anchor="b" anchorCtr="0" compatLnSpc="1">
            <a:prstTxWarp prst="textNoShape">
              <a:avLst/>
            </a:prstTxWarp>
          </a:bodyPr>
          <a:lstStyle>
            <a:lvl1pPr algn="r">
              <a:defRPr>
                <a:solidFill>
                  <a:schemeClr val="tx1"/>
                </a:solidFill>
                <a:latin typeface="Arial" charset="0"/>
              </a:defRPr>
            </a:lvl1pPr>
          </a:lstStyle>
          <a:p>
            <a:fld id="{0092B2D2-748F-4979-AEA9-D42BA039DA45}" type="slidenum">
              <a:rPr lang="en-GB" altLang="en-US"/>
              <a:pPr/>
              <a:t>‹#›</a:t>
            </a:fld>
            <a:endParaRPr lang="en-GB" altLang="en-US"/>
          </a:p>
        </p:txBody>
      </p:sp>
    </p:spTree>
    <p:extLst>
      <p:ext uri="{BB962C8B-B14F-4D97-AF65-F5344CB8AC3E}">
        <p14:creationId xmlns:p14="http://schemas.microsoft.com/office/powerpoint/2010/main" val="366834067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ec.europa.eu/programmes/erasmus-plus/tools/distance_en.htm"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eacea.ec.europa.eu/erasmus-plus/beneficiaries-space_en"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ec.europa.eu/budget/contracts_grants/info_contracts/inforeuro/inforeuro_en.cfm"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xfrm>
            <a:off x="895350" y="741363"/>
            <a:ext cx="4935538" cy="3702050"/>
          </a:xfrm>
          <a:ln/>
        </p:spPr>
      </p:sp>
      <p:sp>
        <p:nvSpPr>
          <p:cNvPr id="727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defTabSz="907010">
              <a:defRPr/>
            </a:pPr>
            <a:r>
              <a:rPr lang="en-GB" dirty="0" smtClean="0"/>
              <a:t>Welcome to this workshop on</a:t>
            </a:r>
            <a:r>
              <a:rPr lang="en-GB" baseline="0" dirty="0" smtClean="0"/>
              <a:t> the financial management of the Grant for Capacity building projects in the field of Higher Education. We will have more or less 1,5 hour and we would like to go through the main financial issues (more or less 1 h) and open the floor to questions and the debate (more or less ½ h). </a:t>
            </a:r>
          </a:p>
          <a:p>
            <a:pPr algn="just" defTabSz="907010">
              <a:defRPr/>
            </a:pPr>
            <a:endParaRPr lang="fr-BE" baseline="0" dirty="0" smtClean="0"/>
          </a:p>
          <a:p>
            <a:pPr algn="just" defTabSz="907010">
              <a:defRPr/>
            </a:pPr>
            <a:r>
              <a:rPr lang="fr-BE" b="1" baseline="0" dirty="0" smtClean="0"/>
              <a:t>2 important messages for the </a:t>
            </a:r>
            <a:r>
              <a:rPr lang="fr-BE" b="1" baseline="0" dirty="0" err="1" smtClean="0"/>
              <a:t>coordinators</a:t>
            </a:r>
            <a:r>
              <a:rPr lang="fr-BE" b="1" baseline="0" dirty="0" smtClean="0"/>
              <a:t>/</a:t>
            </a:r>
            <a:r>
              <a:rPr lang="fr-BE" b="1" baseline="0" dirty="0" err="1" smtClean="0"/>
              <a:t>partners</a:t>
            </a:r>
            <a:r>
              <a:rPr lang="fr-BE" b="1" baseline="0" dirty="0" smtClean="0"/>
              <a:t>:</a:t>
            </a:r>
          </a:p>
          <a:p>
            <a:pPr algn="just" defTabSz="907010">
              <a:defRPr/>
            </a:pPr>
            <a:endParaRPr lang="fr-BE" b="1" baseline="0" dirty="0" smtClean="0"/>
          </a:p>
          <a:p>
            <a:pPr marL="230717" indent="-230717" algn="just" defTabSz="907010">
              <a:buAutoNum type="arabicPeriod"/>
              <a:defRPr/>
            </a:pPr>
            <a:r>
              <a:rPr lang="fr-BE" b="1" baseline="0" dirty="0" smtClean="0"/>
              <a:t>This GA is multi-</a:t>
            </a:r>
            <a:r>
              <a:rPr lang="fr-BE" b="1" baseline="0" dirty="0" err="1" smtClean="0"/>
              <a:t>beneficiary</a:t>
            </a:r>
            <a:r>
              <a:rPr lang="fr-BE" b="1" baseline="0" dirty="0" smtClean="0"/>
              <a:t> </a:t>
            </a:r>
            <a:r>
              <a:rPr lang="fr-BE" b="1" baseline="0" dirty="0" err="1" smtClean="0"/>
              <a:t>meaning</a:t>
            </a:r>
            <a:r>
              <a:rPr lang="fr-BE" b="1" baseline="0" dirty="0" smtClean="0"/>
              <a:t> </a:t>
            </a:r>
            <a:r>
              <a:rPr lang="fr-BE" b="1" baseline="0" dirty="0" err="1" smtClean="0"/>
              <a:t>that</a:t>
            </a:r>
            <a:r>
              <a:rPr lang="fr-BE" b="1" baseline="0" dirty="0" smtClean="0"/>
              <a:t> all </a:t>
            </a:r>
            <a:r>
              <a:rPr lang="fr-BE" b="1" baseline="0" dirty="0" err="1" smtClean="0"/>
              <a:t>beneficiaries</a:t>
            </a:r>
            <a:r>
              <a:rPr lang="fr-BE" b="1" baseline="0" dirty="0" smtClean="0"/>
              <a:t> are </a:t>
            </a:r>
            <a:r>
              <a:rPr lang="fr-BE" b="1" baseline="0" dirty="0" err="1" smtClean="0"/>
              <a:t>financially</a:t>
            </a:r>
            <a:r>
              <a:rPr lang="fr-BE" b="1" baseline="0" dirty="0" smtClean="0"/>
              <a:t> and </a:t>
            </a:r>
            <a:r>
              <a:rPr lang="fr-BE" b="1" baseline="0" dirty="0" err="1" smtClean="0"/>
              <a:t>legally</a:t>
            </a:r>
            <a:r>
              <a:rPr lang="fr-BE" b="1" baseline="0" dirty="0" smtClean="0"/>
              <a:t> </a:t>
            </a:r>
            <a:r>
              <a:rPr lang="fr-BE" b="1" baseline="0" dirty="0" err="1" smtClean="0"/>
              <a:t>responsible</a:t>
            </a:r>
            <a:r>
              <a:rPr lang="fr-BE" b="1" baseline="0" dirty="0" smtClean="0"/>
              <a:t>.</a:t>
            </a:r>
          </a:p>
          <a:p>
            <a:pPr marL="230717" indent="-230717" algn="just" defTabSz="907010">
              <a:buAutoNum type="arabicPeriod"/>
              <a:defRPr/>
            </a:pPr>
            <a:r>
              <a:rPr lang="fr-BE" b="1" baseline="0" dirty="0" smtClean="0"/>
              <a:t>The action objectives focus the Partner Countries. </a:t>
            </a:r>
          </a:p>
        </p:txBody>
      </p:sp>
      <p:sp>
        <p:nvSpPr>
          <p:cNvPr id="4" name="Slide Number Placeholder 3"/>
          <p:cNvSpPr>
            <a:spLocks noGrp="1"/>
          </p:cNvSpPr>
          <p:nvPr>
            <p:ph type="sldNum" sz="quarter" idx="5"/>
          </p:nvPr>
        </p:nvSpPr>
        <p:spPr/>
        <p:txBody>
          <a:bodyPr/>
          <a:lstStyle/>
          <a:p>
            <a:pPr>
              <a:defRPr/>
            </a:pPr>
            <a:fld id="{A829242D-06DE-4A82-B5D0-5D7DA4F56266}" type="slidenum">
              <a:rPr lang="en-GB"/>
              <a:pPr>
                <a:defRPr/>
              </a:pPr>
              <a:t>1</a:t>
            </a:fld>
            <a:endParaRPr lang="en-GB"/>
          </a:p>
        </p:txBody>
      </p:sp>
    </p:spTree>
    <p:extLst>
      <p:ext uri="{BB962C8B-B14F-4D97-AF65-F5344CB8AC3E}">
        <p14:creationId xmlns:p14="http://schemas.microsoft.com/office/powerpoint/2010/main" val="31387997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07740" y="4689992"/>
            <a:ext cx="5979520" cy="4443650"/>
          </a:xfrm>
        </p:spPr>
        <p:txBody>
          <a:bodyPr/>
          <a:lstStyle/>
          <a:p>
            <a:pPr algn="just"/>
            <a:r>
              <a:rPr lang="en-GB" dirty="0"/>
              <a:t>Subcontracting refers to the implementation of </a:t>
            </a:r>
            <a:r>
              <a:rPr lang="en-GB" b="1" dirty="0"/>
              <a:t>specific</a:t>
            </a:r>
            <a:r>
              <a:rPr lang="en-GB" dirty="0"/>
              <a:t> tasks, </a:t>
            </a:r>
            <a:r>
              <a:rPr lang="en-GB" b="1" dirty="0"/>
              <a:t>by a third party, to which a contract has been awarded</a:t>
            </a:r>
            <a:r>
              <a:rPr lang="en-GB" dirty="0"/>
              <a:t> by one or several beneficiaries. It is intended </a:t>
            </a:r>
            <a:r>
              <a:rPr lang="en-GB" b="1" dirty="0"/>
              <a:t>for specific, time-bound, project-related tasks which cannot be performed by the Consortium members themselves</a:t>
            </a:r>
            <a:r>
              <a:rPr lang="en-GB" dirty="0"/>
              <a:t>. </a:t>
            </a:r>
          </a:p>
          <a:p>
            <a:pPr algn="just"/>
            <a:r>
              <a:rPr lang="en-GB" dirty="0"/>
              <a:t>It includes self-employed / free-lance experts. Sub-contracting to external bodies should be </a:t>
            </a:r>
            <a:r>
              <a:rPr lang="en-GB" b="1" dirty="0"/>
              <a:t>occasional:</a:t>
            </a:r>
            <a:r>
              <a:rPr lang="en-GB" dirty="0"/>
              <a:t> </a:t>
            </a:r>
            <a:r>
              <a:rPr lang="en-GB" b="1" dirty="0"/>
              <a:t>the specific competences and particular expertise needed to reach the project objectives should be found in the consortium</a:t>
            </a:r>
            <a:r>
              <a:rPr lang="en-GB" dirty="0"/>
              <a:t>. </a:t>
            </a:r>
            <a:r>
              <a:rPr lang="en-GB" b="1" dirty="0"/>
              <a:t>Sub-contracting for project-management related tasks is therefore not eligible. </a:t>
            </a:r>
          </a:p>
          <a:p>
            <a:pPr algn="just"/>
            <a:r>
              <a:rPr lang="en-GB" dirty="0"/>
              <a:t>Examples: (provided they are not carried out by beneficiaries' staff</a:t>
            </a:r>
            <a:r>
              <a:rPr lang="en-GB" dirty="0" smtClean="0"/>
              <a:t>):</a:t>
            </a:r>
            <a:endParaRPr lang="en-GB" dirty="0"/>
          </a:p>
          <a:p>
            <a:pPr marL="169473" indent="-169473" algn="just">
              <a:buFont typeface="Arial" panose="020B0604020202020204" pitchFamily="34" charset="0"/>
              <a:buChar char="•"/>
            </a:pPr>
            <a:r>
              <a:rPr lang="en-GB" sz="1000" b="1" i="1" dirty="0"/>
              <a:t>Evaluation activities and auditing (Certificate on the Financial Statement)</a:t>
            </a:r>
          </a:p>
          <a:p>
            <a:pPr marL="169473" indent="-169473" algn="just">
              <a:buFont typeface="Arial" panose="020B0604020202020204" pitchFamily="34" charset="0"/>
              <a:buChar char="•"/>
            </a:pPr>
            <a:r>
              <a:rPr lang="en-GB" sz="1000" b="1" i="1" dirty="0"/>
              <a:t>IT courses</a:t>
            </a:r>
          </a:p>
          <a:p>
            <a:pPr marL="169473" indent="-169473" algn="just">
              <a:buFont typeface="Arial" panose="020B0604020202020204" pitchFamily="34" charset="0"/>
              <a:buChar char="•"/>
            </a:pPr>
            <a:r>
              <a:rPr lang="en-GB" sz="1000" b="1" i="1" dirty="0"/>
              <a:t>Language courses</a:t>
            </a:r>
          </a:p>
          <a:p>
            <a:pPr marL="169473" indent="-169473" algn="just">
              <a:buFont typeface="Arial" panose="020B0604020202020204" pitchFamily="34" charset="0"/>
              <a:buChar char="•"/>
            </a:pPr>
            <a:r>
              <a:rPr lang="en-GB" sz="1000" b="1" i="1" dirty="0"/>
              <a:t>Printing, publishing and dissemination activities</a:t>
            </a:r>
          </a:p>
          <a:p>
            <a:pPr marL="169473" indent="-169473" algn="just">
              <a:buFont typeface="Arial" panose="020B0604020202020204" pitchFamily="34" charset="0"/>
              <a:buChar char="•"/>
            </a:pPr>
            <a:r>
              <a:rPr lang="en-GB" sz="1000" b="1" i="1" dirty="0"/>
              <a:t>Translation services</a:t>
            </a:r>
          </a:p>
          <a:p>
            <a:pPr marL="169473" indent="-169473" algn="just">
              <a:buFont typeface="Arial" panose="020B0604020202020204" pitchFamily="34" charset="0"/>
              <a:buChar char="•"/>
            </a:pPr>
            <a:r>
              <a:rPr lang="en-GB" sz="1000" b="1" i="1" dirty="0"/>
              <a:t>Web design and maintenance</a:t>
            </a:r>
          </a:p>
          <a:p>
            <a:pPr marL="169473" indent="-169473" algn="just">
              <a:buFont typeface="Arial" panose="020B0604020202020204" pitchFamily="34" charset="0"/>
              <a:buChar char="•"/>
            </a:pPr>
            <a:r>
              <a:rPr lang="en-GB" sz="1000" b="1" i="1" dirty="0"/>
              <a:t>Logistic support for the organisation of events</a:t>
            </a:r>
          </a:p>
          <a:p>
            <a:pPr marL="169473" indent="-169473" algn="just">
              <a:buFont typeface="Arial" panose="020B0604020202020204" pitchFamily="34" charset="0"/>
              <a:buChar char="•"/>
            </a:pPr>
            <a:r>
              <a:rPr lang="en-GB" sz="1000" b="1" i="1" dirty="0"/>
              <a:t>Etc.</a:t>
            </a:r>
          </a:p>
          <a:p>
            <a:pPr algn="just"/>
            <a:r>
              <a:rPr lang="en-GB" dirty="0" smtClean="0"/>
              <a:t> Sub-contracting </a:t>
            </a:r>
            <a:r>
              <a:rPr lang="en-GB" dirty="0"/>
              <a:t>initially not foreseen in the budget will need </a:t>
            </a:r>
            <a:r>
              <a:rPr lang="en-GB" u="sng" dirty="0"/>
              <a:t>prior written authorisation from the Agency</a:t>
            </a:r>
            <a:r>
              <a:rPr lang="en-GB" dirty="0"/>
              <a:t>  </a:t>
            </a:r>
          </a:p>
          <a:p>
            <a:pPr algn="just"/>
            <a:r>
              <a:rPr lang="en-GB" dirty="0" smtClean="0"/>
              <a:t>In </a:t>
            </a:r>
            <a:r>
              <a:rPr lang="en-GB" dirty="0"/>
              <a:t>the event of subcontracting over €25.000, the provisions set under section </a:t>
            </a:r>
            <a:r>
              <a:rPr lang="en-GB" dirty="0" smtClean="0"/>
              <a:t>'Award </a:t>
            </a:r>
            <a:r>
              <a:rPr lang="en-GB" dirty="0"/>
              <a:t>of Contracts' will apply. </a:t>
            </a:r>
          </a:p>
          <a:p>
            <a:pPr algn="just"/>
            <a:r>
              <a:rPr lang="en-GB" dirty="0"/>
              <a:t>Subcontracting must be done on the basis of a contract, which should describe the specific task being carried out and its duration. It must include a date, project number and the signature of both parties. Beneficiaries and their staff members are not allowed to operate in a subcontracting capacity for the project. </a:t>
            </a:r>
          </a:p>
          <a:p>
            <a:pPr algn="just"/>
            <a:r>
              <a:rPr lang="en-GB" dirty="0" smtClean="0"/>
              <a:t> </a:t>
            </a:r>
            <a:endParaRPr lang="en-GB" dirty="0"/>
          </a:p>
          <a:p>
            <a:endParaRPr lang="en-GB" dirty="0"/>
          </a:p>
        </p:txBody>
      </p:sp>
      <p:sp>
        <p:nvSpPr>
          <p:cNvPr id="4" name="Slide Number Placeholder 3"/>
          <p:cNvSpPr>
            <a:spLocks noGrp="1"/>
          </p:cNvSpPr>
          <p:nvPr>
            <p:ph type="sldNum" sz="quarter" idx="10"/>
          </p:nvPr>
        </p:nvSpPr>
        <p:spPr/>
        <p:txBody>
          <a:bodyPr/>
          <a:lstStyle/>
          <a:p>
            <a:fld id="{0092B2D2-748F-4979-AEA9-D42BA039DA45}" type="slidenum">
              <a:rPr lang="en-GB" altLang="en-US" smtClean="0"/>
              <a:pPr/>
              <a:t>10</a:t>
            </a:fld>
            <a:endParaRPr lang="en-GB" altLang="en-US"/>
          </a:p>
        </p:txBody>
      </p:sp>
    </p:spTree>
    <p:extLst>
      <p:ext uri="{BB962C8B-B14F-4D97-AF65-F5344CB8AC3E}">
        <p14:creationId xmlns:p14="http://schemas.microsoft.com/office/powerpoint/2010/main" val="7759617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267045" y="4689992"/>
            <a:ext cx="6260910" cy="4443650"/>
          </a:xfrm>
        </p:spPr>
        <p:txBody>
          <a:bodyPr/>
          <a:lstStyle/>
          <a:p>
            <a:pPr algn="just"/>
            <a:r>
              <a:rPr lang="en-GB" dirty="0"/>
              <a:t>For the purpose of any </a:t>
            </a:r>
            <a:r>
              <a:rPr lang="en-GB" b="1" dirty="0"/>
              <a:t>financial evaluation and/or audit, </a:t>
            </a:r>
            <a:r>
              <a:rPr lang="en-GB" dirty="0"/>
              <a:t>beneficiaries will have to retain with the project accounts the following supporting documents:</a:t>
            </a:r>
          </a:p>
          <a:p>
            <a:pPr marL="169473" indent="-169473" algn="just">
              <a:buFont typeface="Arial" panose="020B0604020202020204" pitchFamily="34" charset="0"/>
              <a:buChar char="•"/>
            </a:pPr>
            <a:r>
              <a:rPr lang="en-GB" b="1" i="1" dirty="0"/>
              <a:t>Invoices, subcontracts and bank statements.</a:t>
            </a:r>
          </a:p>
          <a:p>
            <a:pPr marL="169473" indent="-169473" algn="just">
              <a:buFont typeface="Arial" panose="020B0604020202020204" pitchFamily="34" charset="0"/>
              <a:buChar char="•"/>
            </a:pPr>
            <a:r>
              <a:rPr lang="en-GB" b="1" i="1" dirty="0"/>
              <a:t>In case of travel activities of subcontracted service provider, copies of travel tickets, boarding passes, invoices and receipts</a:t>
            </a:r>
          </a:p>
          <a:p>
            <a:pPr marL="169473" indent="-169473" algn="just">
              <a:buFont typeface="Arial" panose="020B0604020202020204" pitchFamily="34" charset="0"/>
              <a:buChar char="•"/>
            </a:pPr>
            <a:r>
              <a:rPr lang="en-GB" b="1" i="1" dirty="0"/>
              <a:t>When the threshold of EUR 25.000 is exceeded and below EUR 134.000, documentation on the tendering procedure and three quotations from different suppliers.</a:t>
            </a:r>
          </a:p>
          <a:p>
            <a:pPr marL="169473" indent="-169473" algn="just">
              <a:buFont typeface="Arial" panose="020B0604020202020204" pitchFamily="34" charset="0"/>
              <a:buChar char="•"/>
            </a:pPr>
            <a:r>
              <a:rPr lang="en-GB" b="1" i="1" dirty="0"/>
              <a:t>When the threshold of EUR 134.000 is exceeded, documentation on the tendering procedure applied according to national legislation.</a:t>
            </a:r>
          </a:p>
          <a:p>
            <a:pPr marL="169473" indent="-169473" algn="just">
              <a:buFont typeface="Arial" panose="020B0604020202020204" pitchFamily="34" charset="0"/>
              <a:buChar char="•"/>
            </a:pPr>
            <a:r>
              <a:rPr lang="en-GB" b="1" i="1" dirty="0"/>
              <a:t>Tangible outputs/products</a:t>
            </a:r>
          </a:p>
          <a:p>
            <a:pPr algn="just"/>
            <a:endParaRPr lang="en-GB" dirty="0"/>
          </a:p>
          <a:p>
            <a:pPr algn="just"/>
            <a:r>
              <a:rPr lang="en-GB" dirty="0"/>
              <a:t>With the exception of the elements described in the shaded box below, supporting documents should not be sent with the Final Financial statement. At final reporting stage, the Agency will take note of the expenses on the basis of the final financial statements (list of expenses) sent by the coordinator (see Annex VI of the Agreement - "Final Financial statement") and will examine these expenses in detail to verify their eligibility. If there are doubts on any particular point, the Agency may request to provide all the supporting documents.</a:t>
            </a:r>
          </a:p>
          <a:p>
            <a:pPr algn="just"/>
            <a:r>
              <a:rPr lang="en-GB" dirty="0" smtClean="0"/>
              <a:t>The </a:t>
            </a:r>
            <a:r>
              <a:rPr lang="en-GB" dirty="0"/>
              <a:t>following documents </a:t>
            </a:r>
            <a:r>
              <a:rPr lang="en-GB" b="1" u="sng" dirty="0"/>
              <a:t>must be provided </a:t>
            </a:r>
            <a:r>
              <a:rPr lang="en-GB" dirty="0"/>
              <a:t>with the Final Financial statement:</a:t>
            </a:r>
          </a:p>
          <a:p>
            <a:pPr algn="just"/>
            <a:r>
              <a:rPr lang="en-GB" dirty="0" smtClean="0"/>
              <a:t>When </a:t>
            </a:r>
            <a:r>
              <a:rPr lang="en-GB" dirty="0"/>
              <a:t>the total value of the subcontract amounts to more than EUR 25.000, the copies (not original) of the subcontract, the invoice and the competitive offers must be sent as supporting documents. </a:t>
            </a:r>
            <a:endParaRPr lang="en-GB" dirty="0" smtClean="0"/>
          </a:p>
          <a:p>
            <a:r>
              <a:rPr lang="en-GB" dirty="0" smtClean="0"/>
              <a:t>Any </a:t>
            </a:r>
            <a:r>
              <a:rPr lang="en-GB" dirty="0"/>
              <a:t>prior authorisation from the Agency</a:t>
            </a:r>
          </a:p>
          <a:p>
            <a:pPr algn="just"/>
            <a:endParaRPr lang="en-GB" dirty="0"/>
          </a:p>
        </p:txBody>
      </p:sp>
      <p:sp>
        <p:nvSpPr>
          <p:cNvPr id="4" name="Slide Number Placeholder 3"/>
          <p:cNvSpPr>
            <a:spLocks noGrp="1"/>
          </p:cNvSpPr>
          <p:nvPr>
            <p:ph type="sldNum" sz="quarter" idx="10"/>
          </p:nvPr>
        </p:nvSpPr>
        <p:spPr/>
        <p:txBody>
          <a:bodyPr/>
          <a:lstStyle/>
          <a:p>
            <a:fld id="{0092B2D2-748F-4979-AEA9-D42BA039DA45}" type="slidenum">
              <a:rPr lang="en-GB" altLang="en-US" smtClean="0"/>
              <a:pPr/>
              <a:t>11</a:t>
            </a:fld>
            <a:endParaRPr lang="en-GB" altLang="en-US"/>
          </a:p>
        </p:txBody>
      </p:sp>
    </p:spTree>
    <p:extLst>
      <p:ext uri="{BB962C8B-B14F-4D97-AF65-F5344CB8AC3E}">
        <p14:creationId xmlns:p14="http://schemas.microsoft.com/office/powerpoint/2010/main" val="22044423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67578" y="4573459"/>
            <a:ext cx="6389497" cy="4560181"/>
          </a:xfrm>
        </p:spPr>
        <p:txBody>
          <a:bodyPr/>
          <a:lstStyle/>
          <a:p>
            <a:pPr algn="just"/>
            <a:r>
              <a:rPr lang="en-GB" sz="1000" dirty="0"/>
              <a:t>This heading contributes to the cost of </a:t>
            </a:r>
            <a:r>
              <a:rPr lang="en-GB" sz="1000" u="sng" dirty="0"/>
              <a:t>staff</a:t>
            </a:r>
            <a:r>
              <a:rPr lang="en-GB" sz="1000" dirty="0"/>
              <a:t> for beneficiaries when they are performing tasks necessary to the achievement of the project. These costs are supported on the basis of unit costs (see section 3.3).</a:t>
            </a:r>
          </a:p>
          <a:p>
            <a:pPr algn="just"/>
            <a:endParaRPr lang="en-GB" sz="1000" i="1" u="sng" dirty="0"/>
          </a:p>
          <a:p>
            <a:pPr algn="just"/>
            <a:r>
              <a:rPr lang="en-GB" sz="1000" i="1" u="sng" dirty="0"/>
              <a:t>The existence of a </a:t>
            </a:r>
            <a:r>
              <a:rPr lang="en-GB" sz="1000" b="1" i="1" u="sng" dirty="0"/>
              <a:t>formal contractual relationship </a:t>
            </a:r>
            <a:r>
              <a:rPr lang="en-GB" sz="1000" i="1" u="sng" dirty="0"/>
              <a:t>between the employee and the beneficiary institutions is required. The employee must be part of the payroll system of the beneficiary institution.</a:t>
            </a:r>
            <a:endParaRPr lang="en-GB" sz="1000" u="sng" dirty="0"/>
          </a:p>
          <a:p>
            <a:pPr algn="just"/>
            <a:endParaRPr lang="en-GB" sz="1000" dirty="0"/>
          </a:p>
          <a:p>
            <a:pPr algn="just"/>
            <a:r>
              <a:rPr lang="en-GB" sz="1000" dirty="0"/>
              <a:t> The </a:t>
            </a:r>
            <a:r>
              <a:rPr lang="en-GB" sz="1000" b="1" u="sng" dirty="0"/>
              <a:t>calculation of the grant</a:t>
            </a:r>
            <a:r>
              <a:rPr lang="en-GB" sz="1000" dirty="0"/>
              <a:t> for Staff takes into account these variables: the type of staff category, the country in which the staff member is employed and the number of days worked. Depending on these variables, you have to apply the unit costs defined in Annex I of the Guidelines (also shown in the </a:t>
            </a:r>
            <a:r>
              <a:rPr lang="en-GB" sz="1000" dirty="0" smtClean="0"/>
              <a:t>Program Guide). </a:t>
            </a:r>
            <a:r>
              <a:rPr lang="en-GB" sz="1000" dirty="0"/>
              <a:t>Please note that: </a:t>
            </a:r>
            <a:r>
              <a:rPr lang="en-GB" sz="1000" b="1" u="sng" dirty="0"/>
              <a:t>each unit cost corresponds to an amount in Euro per working day per staff</a:t>
            </a:r>
            <a:r>
              <a:rPr lang="en-GB" sz="1000" b="1" dirty="0"/>
              <a:t>. </a:t>
            </a:r>
          </a:p>
          <a:p>
            <a:pPr algn="just"/>
            <a:endParaRPr lang="en-GB" sz="700" b="1" dirty="0"/>
          </a:p>
          <a:p>
            <a:pPr algn="just"/>
            <a:r>
              <a:rPr lang="en-GB" sz="1000" dirty="0"/>
              <a:t>The </a:t>
            </a:r>
            <a:r>
              <a:rPr lang="en-GB" sz="1000" b="1" u="sng" dirty="0"/>
              <a:t>Staff category </a:t>
            </a:r>
            <a:r>
              <a:rPr lang="en-GB" sz="1000" dirty="0"/>
              <a:t>to be applied will </a:t>
            </a:r>
            <a:r>
              <a:rPr lang="en-GB" sz="1000" b="1" dirty="0"/>
              <a:t>depend on the work to be performed in the project and not on the status or title of the individual. </a:t>
            </a:r>
            <a:endParaRPr lang="en-GB" sz="1000" dirty="0"/>
          </a:p>
          <a:p>
            <a:pPr algn="just"/>
            <a:endParaRPr lang="en-GB" sz="1000" dirty="0"/>
          </a:p>
          <a:p>
            <a:pPr algn="just"/>
            <a:r>
              <a:rPr lang="en-GB" sz="1000" dirty="0"/>
              <a:t>The unit cost to be applied is the one corresponding to the </a:t>
            </a:r>
            <a:r>
              <a:rPr lang="en-GB" sz="1000" b="1" dirty="0"/>
              <a:t>country in which the staff member is employed, independently of where the tasks will be executed</a:t>
            </a:r>
            <a:r>
              <a:rPr lang="en-GB" sz="1000" dirty="0"/>
              <a:t> (i.e. a staff member of an organisation of country A working (partly) in country B will be considered for the unit costs under country A).</a:t>
            </a:r>
          </a:p>
          <a:p>
            <a:pPr algn="just" defTabSz="903857">
              <a:defRPr/>
            </a:pPr>
            <a:endParaRPr lang="fr-BE" sz="1000" dirty="0"/>
          </a:p>
          <a:p>
            <a:pPr algn="just" defTabSz="903857">
              <a:defRPr/>
            </a:pPr>
            <a:r>
              <a:rPr lang="fr-BE" sz="1000" dirty="0" err="1"/>
              <a:t>Another</a:t>
            </a:r>
            <a:r>
              <a:rPr lang="fr-BE" sz="1000" dirty="0"/>
              <a:t> important point to mention </a:t>
            </a:r>
            <a:r>
              <a:rPr lang="fr-BE" sz="1000" dirty="0" err="1"/>
              <a:t>is</a:t>
            </a:r>
            <a:r>
              <a:rPr lang="fr-BE" sz="1000" dirty="0"/>
              <a:t> the issue of </a:t>
            </a:r>
            <a:r>
              <a:rPr lang="fr-BE" sz="1000" b="1" dirty="0" err="1"/>
              <a:t>foundations</a:t>
            </a:r>
            <a:r>
              <a:rPr lang="fr-BE" sz="1000" dirty="0"/>
              <a:t>. </a:t>
            </a:r>
            <a:r>
              <a:rPr lang="fr-BE" sz="1000" dirty="0" err="1"/>
              <a:t>Despite</a:t>
            </a:r>
            <a:r>
              <a:rPr lang="fr-BE" sz="1000" dirty="0"/>
              <a:t> the </a:t>
            </a:r>
            <a:r>
              <a:rPr lang="fr-BE" sz="1000" dirty="0" err="1"/>
              <a:t>fact</a:t>
            </a:r>
            <a:r>
              <a:rPr lang="fr-BE" sz="1000" dirty="0"/>
              <a:t> </a:t>
            </a:r>
            <a:r>
              <a:rPr lang="fr-BE" sz="1000" dirty="0" err="1"/>
              <a:t>that</a:t>
            </a:r>
            <a:r>
              <a:rPr lang="fr-BE" sz="1000" dirty="0"/>
              <a:t> </a:t>
            </a:r>
            <a:r>
              <a:rPr lang="fr-BE" sz="1000" dirty="0" err="1"/>
              <a:t>they</a:t>
            </a:r>
            <a:r>
              <a:rPr lang="fr-BE" sz="1000" dirty="0"/>
              <a:t> </a:t>
            </a:r>
            <a:r>
              <a:rPr lang="fr-BE" sz="1000" dirty="0" err="1"/>
              <a:t>belong</a:t>
            </a:r>
            <a:r>
              <a:rPr lang="fr-BE" sz="1000" dirty="0"/>
              <a:t> to the </a:t>
            </a:r>
            <a:r>
              <a:rPr lang="fr-BE" sz="1000" dirty="0" err="1"/>
              <a:t>university</a:t>
            </a:r>
            <a:r>
              <a:rPr lang="fr-BE" sz="1000" dirty="0"/>
              <a:t>, </a:t>
            </a:r>
            <a:r>
              <a:rPr lang="fr-BE" sz="1000" dirty="0" err="1"/>
              <a:t>often</a:t>
            </a:r>
            <a:r>
              <a:rPr lang="fr-BE" sz="1000" dirty="0"/>
              <a:t> </a:t>
            </a:r>
            <a:r>
              <a:rPr lang="fr-BE" sz="1000" dirty="0" err="1"/>
              <a:t>they</a:t>
            </a:r>
            <a:r>
              <a:rPr lang="fr-BE" sz="1000" dirty="0"/>
              <a:t> have a </a:t>
            </a:r>
            <a:r>
              <a:rPr lang="fr-BE" sz="1000" dirty="0" err="1"/>
              <a:t>different</a:t>
            </a:r>
            <a:r>
              <a:rPr lang="fr-BE" sz="1000" dirty="0"/>
              <a:t> </a:t>
            </a:r>
            <a:r>
              <a:rPr lang="fr-BE" sz="1000" dirty="0" err="1"/>
              <a:t>legal</a:t>
            </a:r>
            <a:r>
              <a:rPr lang="fr-BE" sz="1000" dirty="0"/>
              <a:t> </a:t>
            </a:r>
            <a:r>
              <a:rPr lang="fr-BE" sz="1000" dirty="0" err="1"/>
              <a:t>status</a:t>
            </a:r>
            <a:r>
              <a:rPr lang="fr-BE" sz="1000" dirty="0"/>
              <a:t> </a:t>
            </a:r>
            <a:r>
              <a:rPr lang="fr-BE" sz="1000" dirty="0" err="1"/>
              <a:t>than</a:t>
            </a:r>
            <a:r>
              <a:rPr lang="fr-BE" sz="1000" dirty="0"/>
              <a:t> the </a:t>
            </a:r>
            <a:r>
              <a:rPr lang="fr-BE" sz="1000" dirty="0" err="1"/>
              <a:t>university</a:t>
            </a:r>
            <a:r>
              <a:rPr lang="fr-BE" sz="1000" dirty="0"/>
              <a:t>. For </a:t>
            </a:r>
            <a:r>
              <a:rPr lang="fr-BE" sz="1000" dirty="0" err="1"/>
              <a:t>this</a:t>
            </a:r>
            <a:r>
              <a:rPr lang="fr-BE" sz="1000" dirty="0"/>
              <a:t> </a:t>
            </a:r>
            <a:r>
              <a:rPr lang="fr-BE" sz="1000" dirty="0" err="1"/>
              <a:t>reason</a:t>
            </a:r>
            <a:r>
              <a:rPr lang="fr-BE" sz="1000" dirty="0"/>
              <a:t>, in case </a:t>
            </a:r>
            <a:r>
              <a:rPr lang="fr-BE" sz="1000" dirty="0" err="1"/>
              <a:t>your</a:t>
            </a:r>
            <a:r>
              <a:rPr lang="fr-BE" sz="1000" dirty="0"/>
              <a:t> institution </a:t>
            </a:r>
            <a:r>
              <a:rPr lang="fr-BE" sz="1000" dirty="0" err="1"/>
              <a:t>works</a:t>
            </a:r>
            <a:r>
              <a:rPr lang="fr-BE" sz="1000" dirty="0"/>
              <a:t> </a:t>
            </a:r>
            <a:r>
              <a:rPr lang="fr-BE" sz="1000" dirty="0" err="1"/>
              <a:t>with</a:t>
            </a:r>
            <a:r>
              <a:rPr lang="fr-BE" sz="1000" dirty="0"/>
              <a:t> a </a:t>
            </a:r>
            <a:r>
              <a:rPr lang="fr-BE" sz="1000" dirty="0" err="1"/>
              <a:t>foundation</a:t>
            </a:r>
            <a:r>
              <a:rPr lang="fr-BE" sz="1000" dirty="0"/>
              <a:t>, and the staff of the </a:t>
            </a:r>
            <a:r>
              <a:rPr lang="fr-BE" sz="1000" dirty="0" err="1"/>
              <a:t>foundation</a:t>
            </a:r>
            <a:r>
              <a:rPr lang="fr-BE" sz="1000" dirty="0"/>
              <a:t> </a:t>
            </a:r>
            <a:r>
              <a:rPr lang="fr-BE" sz="1000" dirty="0" err="1"/>
              <a:t>work</a:t>
            </a:r>
            <a:r>
              <a:rPr lang="fr-BE" sz="1000" dirty="0"/>
              <a:t> for the </a:t>
            </a:r>
            <a:r>
              <a:rPr lang="fr-BE" sz="1000" dirty="0" err="1"/>
              <a:t>project</a:t>
            </a:r>
            <a:r>
              <a:rPr lang="fr-BE" sz="1000" dirty="0"/>
              <a:t>, </a:t>
            </a:r>
            <a:r>
              <a:rPr lang="fr-BE" sz="1000" dirty="0" err="1"/>
              <a:t>please</a:t>
            </a:r>
            <a:r>
              <a:rPr lang="fr-BE" sz="1000" dirty="0"/>
              <a:t> enter ASAP in an </a:t>
            </a:r>
            <a:r>
              <a:rPr lang="fr-BE" sz="1000" dirty="0" err="1"/>
              <a:t>amendment</a:t>
            </a:r>
            <a:r>
              <a:rPr lang="fr-BE" sz="1000" dirty="0"/>
              <a:t> </a:t>
            </a:r>
            <a:r>
              <a:rPr lang="fr-BE" sz="1000" dirty="0" err="1"/>
              <a:t>procedure</a:t>
            </a:r>
            <a:r>
              <a:rPr lang="fr-BE" sz="1000" dirty="0"/>
              <a:t> in </a:t>
            </a:r>
            <a:r>
              <a:rPr lang="fr-BE" sz="1000" dirty="0" err="1"/>
              <a:t>order</a:t>
            </a:r>
            <a:r>
              <a:rPr lang="fr-BE" sz="1000" dirty="0"/>
              <a:t> to </a:t>
            </a:r>
            <a:r>
              <a:rPr lang="fr-BE" sz="1000" dirty="0" err="1"/>
              <a:t>include</a:t>
            </a:r>
            <a:r>
              <a:rPr lang="fr-BE" sz="1000" dirty="0"/>
              <a:t> the </a:t>
            </a:r>
            <a:r>
              <a:rPr lang="fr-BE" sz="1000" dirty="0" err="1"/>
              <a:t>foundation</a:t>
            </a:r>
            <a:r>
              <a:rPr lang="fr-BE" sz="1000" dirty="0"/>
              <a:t> in the </a:t>
            </a:r>
            <a:r>
              <a:rPr lang="fr-BE" sz="1000" dirty="0" err="1"/>
              <a:t>partnership</a:t>
            </a:r>
            <a:r>
              <a:rPr lang="fr-BE" sz="1000" dirty="0"/>
              <a:t> as a </a:t>
            </a:r>
            <a:r>
              <a:rPr lang="fr-BE" sz="1000" dirty="0" err="1"/>
              <a:t>beneficiary</a:t>
            </a:r>
            <a:r>
              <a:rPr lang="fr-BE" sz="1000" dirty="0"/>
              <a:t> to </a:t>
            </a:r>
            <a:r>
              <a:rPr lang="fr-BE" sz="1000" dirty="0" err="1"/>
              <a:t>avoid</a:t>
            </a:r>
            <a:r>
              <a:rPr lang="fr-BE" sz="1000" dirty="0"/>
              <a:t> </a:t>
            </a:r>
            <a:r>
              <a:rPr lang="fr-BE" sz="1000" dirty="0" err="1"/>
              <a:t>any</a:t>
            </a:r>
            <a:r>
              <a:rPr lang="fr-BE" sz="1000" dirty="0"/>
              <a:t> </a:t>
            </a:r>
            <a:r>
              <a:rPr lang="fr-BE" sz="1000" dirty="0" err="1"/>
              <a:t>concerns</a:t>
            </a:r>
            <a:r>
              <a:rPr lang="fr-BE" sz="1000" dirty="0"/>
              <a:t> in the future. </a:t>
            </a:r>
            <a:endParaRPr lang="en-GB" sz="1000" dirty="0"/>
          </a:p>
          <a:p>
            <a:pPr algn="just"/>
            <a:endParaRPr lang="fr-BE" sz="1000" b="1" u="sng" dirty="0"/>
          </a:p>
          <a:p>
            <a:pPr algn="just"/>
            <a:r>
              <a:rPr lang="fr-BE" sz="1000" b="1" u="sng" dirty="0"/>
              <a:t>In case of questions </a:t>
            </a:r>
            <a:r>
              <a:rPr lang="fr-BE" sz="1000" b="1" u="sng" dirty="0" err="1"/>
              <a:t>only</a:t>
            </a:r>
            <a:r>
              <a:rPr lang="fr-BE" sz="1000" b="1" u="sng" dirty="0"/>
              <a:t>:</a:t>
            </a:r>
          </a:p>
          <a:p>
            <a:pPr algn="just"/>
            <a:endParaRPr lang="fr-BE" sz="1000" b="1" u="sng" dirty="0"/>
          </a:p>
          <a:p>
            <a:pPr algn="just"/>
            <a:r>
              <a:rPr lang="fr-BE" sz="1000" dirty="0" err="1"/>
              <a:t>Possibility</a:t>
            </a:r>
            <a:r>
              <a:rPr lang="fr-BE" sz="1000" dirty="0"/>
              <a:t> of </a:t>
            </a:r>
            <a:r>
              <a:rPr lang="fr-BE" sz="1000" b="1" u="sng" dirty="0" err="1"/>
              <a:t>claiming</a:t>
            </a:r>
            <a:r>
              <a:rPr lang="fr-BE" sz="1000" b="1" u="sng" dirty="0"/>
              <a:t> Staff </a:t>
            </a:r>
            <a:r>
              <a:rPr lang="fr-BE" sz="1000" b="1" u="sng" dirty="0" err="1"/>
              <a:t>costs</a:t>
            </a:r>
            <a:r>
              <a:rPr lang="fr-BE" sz="1000" b="1" u="sng" dirty="0"/>
              <a:t> </a:t>
            </a:r>
            <a:r>
              <a:rPr lang="fr-BE" sz="1000" b="1" u="sng" dirty="0" err="1"/>
              <a:t>during</a:t>
            </a:r>
            <a:r>
              <a:rPr lang="fr-BE" sz="1000" b="1" u="sng" dirty="0"/>
              <a:t> the travelling time of the </a:t>
            </a:r>
            <a:r>
              <a:rPr lang="fr-BE" sz="1000" b="1" u="sng" dirty="0" err="1"/>
              <a:t>mobility</a:t>
            </a:r>
            <a:r>
              <a:rPr lang="fr-BE" sz="1000" dirty="0"/>
              <a:t>: </a:t>
            </a:r>
            <a:r>
              <a:rPr lang="fr-BE" sz="1000" dirty="0" err="1"/>
              <a:t>this</a:t>
            </a:r>
            <a:r>
              <a:rPr lang="fr-BE" sz="1000" dirty="0"/>
              <a:t> has to </a:t>
            </a:r>
            <a:r>
              <a:rPr lang="fr-BE" sz="1000" dirty="0" err="1"/>
              <a:t>be</a:t>
            </a:r>
            <a:r>
              <a:rPr lang="fr-BE" sz="1000" dirty="0"/>
              <a:t> </a:t>
            </a:r>
            <a:r>
              <a:rPr lang="fr-BE" sz="1000" dirty="0" err="1"/>
              <a:t>agreed</a:t>
            </a:r>
            <a:r>
              <a:rPr lang="fr-BE" sz="1000" dirty="0"/>
              <a:t> by the </a:t>
            </a:r>
            <a:r>
              <a:rPr lang="fr-BE" sz="1000" dirty="0" err="1"/>
              <a:t>partnership</a:t>
            </a:r>
            <a:r>
              <a:rPr lang="fr-BE" sz="1000" dirty="0"/>
              <a:t>. The Agency </a:t>
            </a:r>
            <a:r>
              <a:rPr lang="fr-BE" sz="1000" dirty="0" err="1"/>
              <a:t>will</a:t>
            </a:r>
            <a:r>
              <a:rPr lang="fr-BE" sz="1000" dirty="0"/>
              <a:t> </a:t>
            </a:r>
            <a:r>
              <a:rPr lang="fr-BE" sz="1000" dirty="0" err="1"/>
              <a:t>only</a:t>
            </a:r>
            <a:r>
              <a:rPr lang="fr-BE" sz="1000" dirty="0"/>
              <a:t> </a:t>
            </a:r>
            <a:r>
              <a:rPr lang="fr-BE" sz="1000" dirty="0" err="1"/>
              <a:t>evaluate</a:t>
            </a:r>
            <a:r>
              <a:rPr lang="fr-BE" sz="1000" dirty="0"/>
              <a:t> the </a:t>
            </a:r>
            <a:r>
              <a:rPr lang="fr-BE" sz="1000" dirty="0" err="1"/>
              <a:t>cost</a:t>
            </a:r>
            <a:r>
              <a:rPr lang="fr-BE" sz="1000" dirty="0"/>
              <a:t> </a:t>
            </a:r>
            <a:r>
              <a:rPr lang="fr-BE" sz="1000" dirty="0" err="1"/>
              <a:t>depending</a:t>
            </a:r>
            <a:r>
              <a:rPr lang="fr-BE" sz="1000" dirty="0"/>
              <a:t> on the output/</a:t>
            </a:r>
            <a:r>
              <a:rPr lang="fr-BE" sz="1000" dirty="0" err="1"/>
              <a:t>result</a:t>
            </a:r>
            <a:r>
              <a:rPr lang="fr-BE" sz="1000" dirty="0"/>
              <a:t> of the </a:t>
            </a:r>
            <a:r>
              <a:rPr lang="fr-BE" sz="1000" dirty="0" err="1"/>
              <a:t>activity</a:t>
            </a:r>
            <a:r>
              <a:rPr lang="fr-BE" sz="1000" dirty="0"/>
              <a:t>.</a:t>
            </a:r>
          </a:p>
          <a:p>
            <a:pPr algn="just"/>
            <a:endParaRPr lang="en-GB" sz="1000" b="1" u="sng" dirty="0"/>
          </a:p>
          <a:p>
            <a:pPr algn="just"/>
            <a:r>
              <a:rPr lang="en-GB" sz="1000" b="1" u="sng" dirty="0"/>
              <a:t>Salaries of non-permanent staff </a:t>
            </a:r>
            <a:r>
              <a:rPr lang="en-GB" sz="1000" dirty="0"/>
              <a:t>(e.g. staff specifically recruited for the project and/or not appearing in the payroll system) may be charged to the project if the individual concerned fulfils all these conditions:</a:t>
            </a:r>
          </a:p>
          <a:p>
            <a:pPr marL="173015" indent="-173015" algn="just">
              <a:buFont typeface="Arial" panose="020B0604020202020204" pitchFamily="34" charset="0"/>
              <a:buChar char="•"/>
            </a:pPr>
            <a:r>
              <a:rPr lang="en-GB" sz="1000" dirty="0"/>
              <a:t>works exclusively for the beneficiary during the period covered by his/her contract;</a:t>
            </a:r>
          </a:p>
          <a:p>
            <a:pPr marL="173015" indent="-173015" algn="just">
              <a:buFont typeface="Arial" panose="020B0604020202020204" pitchFamily="34" charset="0"/>
              <a:buChar char="•"/>
            </a:pPr>
            <a:r>
              <a:rPr lang="en-GB" sz="1000" dirty="0"/>
              <a:t>is submitted to the same rights and obligations for what concerns his/her working conditions than normal staff under the payroll;</a:t>
            </a:r>
          </a:p>
          <a:p>
            <a:pPr marL="173015" indent="-173015" algn="just">
              <a:buFont typeface="Arial" panose="020B0604020202020204" pitchFamily="34" charset="0"/>
              <a:buChar char="•"/>
            </a:pPr>
            <a:r>
              <a:rPr lang="en-GB" sz="1000" dirty="0"/>
              <a:t>is under a clear and direct subordination and supervision of the beneficiary concerned. </a:t>
            </a:r>
          </a:p>
          <a:p>
            <a:pPr algn="just"/>
            <a:r>
              <a:rPr lang="en-GB" sz="1000" dirty="0"/>
              <a:t>In case of doubt, projects are highly advised to consult the Agency and to obtain a formal confirmation from it.</a:t>
            </a:r>
          </a:p>
          <a:p>
            <a:pPr algn="just"/>
            <a:endParaRPr lang="en-GB" sz="1000" b="1" dirty="0"/>
          </a:p>
          <a:p>
            <a:pPr algn="just"/>
            <a:r>
              <a:rPr lang="en-GB" sz="1000" dirty="0"/>
              <a:t> </a:t>
            </a:r>
          </a:p>
          <a:p>
            <a:pPr algn="just"/>
            <a:r>
              <a:rPr lang="en-GB" sz="1000" b="1" i="1" u="sng" dirty="0"/>
              <a:t>The applicable staff categories</a:t>
            </a:r>
            <a:r>
              <a:rPr lang="en-GB" sz="1000" i="1" dirty="0"/>
              <a:t> to be applied are:</a:t>
            </a:r>
          </a:p>
          <a:p>
            <a:pPr marL="173015" indent="-173015" algn="just">
              <a:buFont typeface="Arial" panose="020B0604020202020204" pitchFamily="34" charset="0"/>
              <a:buChar char="•"/>
            </a:pPr>
            <a:r>
              <a:rPr lang="en-GB" sz="1000" dirty="0"/>
              <a:t>Managers (top managerial activities related to the administration and coordination of project activities)</a:t>
            </a:r>
          </a:p>
          <a:p>
            <a:pPr marL="173015" indent="-173015" algn="just">
              <a:buFont typeface="Arial" panose="020B0604020202020204" pitchFamily="34" charset="0"/>
              <a:buChar char="•"/>
            </a:pPr>
            <a:r>
              <a:rPr lang="en-GB" sz="1000" dirty="0"/>
              <a:t>Researchers, teachers and trainers (academic activities related to curriculum/training programme development, development and adaptation of teaching/training materials, preparation and teaching of courses or trainings)</a:t>
            </a:r>
          </a:p>
          <a:p>
            <a:pPr marL="173015" indent="-173015" algn="just">
              <a:buFont typeface="Arial" panose="020B0604020202020204" pitchFamily="34" charset="0"/>
              <a:buChar char="•"/>
            </a:pPr>
            <a:r>
              <a:rPr lang="en-GB" sz="1000" dirty="0"/>
              <a:t>Technical staff (technical tasks such as book-keeping, accountancy, in-house translation activities)</a:t>
            </a:r>
          </a:p>
          <a:p>
            <a:pPr marL="173015" indent="-173015" algn="just">
              <a:buFont typeface="Arial" panose="020B0604020202020204" pitchFamily="34" charset="0"/>
              <a:buChar char="•"/>
            </a:pPr>
            <a:r>
              <a:rPr lang="en-GB" sz="1000" dirty="0"/>
              <a:t>Administrative staff (including office and customer service clerks) carries out administrative tasks such as secretarial duties. Students can work for the project and can be considered as administrative staff, provided that they have signed a work contract with a consortium beneficiary institution.</a:t>
            </a:r>
          </a:p>
          <a:p>
            <a:pPr algn="just"/>
            <a:endParaRPr lang="en-GB" dirty="0"/>
          </a:p>
        </p:txBody>
      </p:sp>
      <p:sp>
        <p:nvSpPr>
          <p:cNvPr id="4" name="Slide Number Placeholder 3"/>
          <p:cNvSpPr>
            <a:spLocks noGrp="1"/>
          </p:cNvSpPr>
          <p:nvPr>
            <p:ph type="sldNum" sz="quarter" idx="10"/>
          </p:nvPr>
        </p:nvSpPr>
        <p:spPr/>
        <p:txBody>
          <a:bodyPr/>
          <a:lstStyle/>
          <a:p>
            <a:fld id="{0092B2D2-748F-4979-AEA9-D42BA039DA45}" type="slidenum">
              <a:rPr lang="en-GB" altLang="en-US" smtClean="0"/>
              <a:pPr/>
              <a:t>12</a:t>
            </a:fld>
            <a:endParaRPr lang="en-GB" altLang="en-US"/>
          </a:p>
        </p:txBody>
      </p:sp>
    </p:spTree>
    <p:extLst>
      <p:ext uri="{BB962C8B-B14F-4D97-AF65-F5344CB8AC3E}">
        <p14:creationId xmlns:p14="http://schemas.microsoft.com/office/powerpoint/2010/main" val="32593102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GB" i="1" dirty="0"/>
              <a:t>Example:</a:t>
            </a:r>
            <a:endParaRPr lang="en-GB" dirty="0"/>
          </a:p>
          <a:p>
            <a:pPr algn="just"/>
            <a:r>
              <a:rPr lang="en-GB" i="1" dirty="0"/>
              <a:t>A staff employed in Lithuania performing a teaching activity for 3 days in the project will be entitled to claim a total of 222 Euro, corresponding to 3 unit costs of 74 Euro.</a:t>
            </a:r>
            <a:endParaRPr lang="en-GB" dirty="0"/>
          </a:p>
          <a:p>
            <a:pPr algn="just"/>
            <a:r>
              <a:rPr lang="en-GB" dirty="0"/>
              <a:t> </a:t>
            </a:r>
          </a:p>
          <a:p>
            <a:pPr algn="just"/>
            <a:r>
              <a:rPr lang="en-GB" dirty="0"/>
              <a:t>The calculation of the grant is </a:t>
            </a:r>
            <a:r>
              <a:rPr lang="en-GB" b="1" dirty="0"/>
              <a:t>based exclusively on the application of the unit costs and is independent from the actual remuneration of the staff involved. Actual remuneration modalities will be defined jointly by the participating organisations and will be part of the Partnership Agreement.</a:t>
            </a:r>
          </a:p>
          <a:p>
            <a:pPr algn="just"/>
            <a:r>
              <a:rPr lang="en-GB" b="1" dirty="0"/>
              <a:t> </a:t>
            </a:r>
          </a:p>
          <a:p>
            <a:pPr algn="just"/>
            <a:r>
              <a:rPr lang="en-GB" dirty="0"/>
              <a:t>The grant for Staff costs is calculated by multiplying the unit cost (corresponding to the applicable category of country and staff) by the total number of days spent on the implementation of the project per staff member. One working day is defined according to the applicable national legislation. </a:t>
            </a:r>
          </a:p>
          <a:p>
            <a:pPr algn="just"/>
            <a:r>
              <a:rPr lang="en-GB" dirty="0"/>
              <a:t> </a:t>
            </a:r>
          </a:p>
          <a:p>
            <a:pPr algn="just"/>
            <a:r>
              <a:rPr lang="en-GB" dirty="0" smtClean="0"/>
              <a:t>In principle, declared </a:t>
            </a:r>
            <a:r>
              <a:rPr lang="en-GB" dirty="0"/>
              <a:t>working days per individual </a:t>
            </a:r>
            <a:r>
              <a:rPr lang="en-GB" dirty="0" smtClean="0"/>
              <a:t>should not </a:t>
            </a:r>
            <a:r>
              <a:rPr lang="en-GB" dirty="0"/>
              <a:t>exceed 20 days per month or 240 days per year. </a:t>
            </a:r>
          </a:p>
          <a:p>
            <a:r>
              <a:rPr lang="en-GB" dirty="0"/>
              <a:t> </a:t>
            </a:r>
          </a:p>
        </p:txBody>
      </p:sp>
      <p:sp>
        <p:nvSpPr>
          <p:cNvPr id="4" name="Slide Number Placeholder 3"/>
          <p:cNvSpPr>
            <a:spLocks noGrp="1"/>
          </p:cNvSpPr>
          <p:nvPr>
            <p:ph type="sldNum" sz="quarter" idx="10"/>
          </p:nvPr>
        </p:nvSpPr>
        <p:spPr/>
        <p:txBody>
          <a:bodyPr/>
          <a:lstStyle/>
          <a:p>
            <a:fld id="{0092B2D2-748F-4979-AEA9-D42BA039DA45}" type="slidenum">
              <a:rPr lang="en-GB" altLang="en-US" smtClean="0"/>
              <a:pPr/>
              <a:t>13</a:t>
            </a:fld>
            <a:endParaRPr lang="en-GB" altLang="en-US"/>
          </a:p>
        </p:txBody>
      </p:sp>
    </p:spTree>
    <p:extLst>
      <p:ext uri="{BB962C8B-B14F-4D97-AF65-F5344CB8AC3E}">
        <p14:creationId xmlns:p14="http://schemas.microsoft.com/office/powerpoint/2010/main" val="35093479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12792" y="4718925"/>
            <a:ext cx="6244281" cy="4443650"/>
          </a:xfrm>
        </p:spPr>
        <p:txBody>
          <a:bodyPr/>
          <a:lstStyle/>
          <a:p>
            <a:pPr algn="just"/>
            <a:r>
              <a:rPr lang="en-GB" sz="1000" dirty="0"/>
              <a:t>Beneficiaries do not need to justify the actual cost of the activity or to provide supporting documents on the actual amount spent. Supporting documents will have to demonstrate that the volume and/or the nature of the activities actually implemented, justify the number of unit costs charged to the grant.</a:t>
            </a:r>
          </a:p>
          <a:p>
            <a:pPr algn="just"/>
            <a:r>
              <a:rPr lang="en-GB" sz="1000" dirty="0"/>
              <a:t> </a:t>
            </a:r>
          </a:p>
          <a:p>
            <a:pPr algn="just"/>
            <a:r>
              <a:rPr lang="en-GB" sz="1000" dirty="0"/>
              <a:t>For the purpose of any </a:t>
            </a:r>
            <a:r>
              <a:rPr lang="en-GB" sz="1000" b="1" dirty="0"/>
              <a:t>financial evaluation and/or audit</a:t>
            </a:r>
            <a:r>
              <a:rPr lang="en-GB" sz="1000" dirty="0"/>
              <a:t>, beneficiaries will have to </a:t>
            </a:r>
            <a:r>
              <a:rPr lang="en-GB" sz="1000" b="1" dirty="0"/>
              <a:t>retain with the project accounts </a:t>
            </a:r>
            <a:r>
              <a:rPr lang="en-GB" sz="1000" u="sng" dirty="0"/>
              <a:t>the following supporting</a:t>
            </a:r>
            <a:r>
              <a:rPr lang="en-GB" sz="1000" dirty="0"/>
              <a:t> documents:</a:t>
            </a:r>
          </a:p>
          <a:p>
            <a:pPr algn="just"/>
            <a:endParaRPr lang="fr-BE" sz="1000" dirty="0"/>
          </a:p>
          <a:p>
            <a:pPr marL="173015" indent="-173015" algn="just">
              <a:buFont typeface="Arial" panose="020B0604020202020204" pitchFamily="34" charset="0"/>
              <a:buChar char="•"/>
            </a:pPr>
            <a:r>
              <a:rPr lang="en-GB" sz="1000" dirty="0"/>
              <a:t>The existence of a formal contractual relationship between the employee and the employer. Furthermore, for non-permanent staff and/or not appearing in the payroll system, the beneficiary must be able to demonstrate that the conditions defined under the second paragraph of section 3.3.1.1. have been fulfilled.  </a:t>
            </a:r>
          </a:p>
          <a:p>
            <a:pPr marL="169429" indent="-169429" algn="just">
              <a:buFont typeface="Arial" panose="020B0604020202020204" pitchFamily="34" charset="0"/>
              <a:buChar char="•"/>
            </a:pPr>
            <a:r>
              <a:rPr lang="en-GB" sz="1000" dirty="0"/>
              <a:t>A duly filled-in Staff Convention (Annex II of the Guidelines) for each person employed by the project. The convention must be signed by the person performing the activity then countersigned and stamped by the person responsible (e.g. rector, dean) in the institution that employed this person. For staff performing different categories of tasks a separate convention must be signed for each type of activity.</a:t>
            </a:r>
          </a:p>
          <a:p>
            <a:pPr marL="169429" indent="-169429" algn="just">
              <a:buFont typeface="Arial" panose="020B0604020202020204" pitchFamily="34" charset="0"/>
              <a:buChar char="•"/>
            </a:pPr>
            <a:r>
              <a:rPr lang="en-GB" sz="1000" dirty="0"/>
              <a:t>Time-sheets have to be attached to each staff convention. They must be signed and indicate the following:</a:t>
            </a:r>
          </a:p>
          <a:p>
            <a:pPr marL="621402" lvl="1" indent="-169473" algn="just">
              <a:buFont typeface="Arial" panose="020B0604020202020204" pitchFamily="34" charset="0"/>
              <a:buChar char="-"/>
            </a:pPr>
            <a:r>
              <a:rPr lang="en-GB" sz="1000" i="1" dirty="0"/>
              <a:t>project reference</a:t>
            </a:r>
          </a:p>
          <a:p>
            <a:pPr marL="621402" lvl="1" indent="-169473" algn="just">
              <a:buFont typeface="Arial" panose="020B0604020202020204" pitchFamily="34" charset="0"/>
              <a:buChar char="-"/>
            </a:pPr>
            <a:r>
              <a:rPr lang="en-GB" sz="1000" i="1" dirty="0"/>
              <a:t>name of the person performing the tasks, his/her position and the staff category</a:t>
            </a:r>
          </a:p>
          <a:p>
            <a:pPr marL="621402" lvl="1" indent="-169473" algn="just">
              <a:buFont typeface="Arial" panose="020B0604020202020204" pitchFamily="34" charset="0"/>
              <a:buChar char="-"/>
            </a:pPr>
            <a:r>
              <a:rPr lang="en-GB" sz="1000" i="1" dirty="0"/>
              <a:t>institution and the country where the person is employed </a:t>
            </a:r>
          </a:p>
          <a:p>
            <a:pPr marL="621402" lvl="1" indent="-169473" algn="just">
              <a:buFont typeface="Arial" panose="020B0604020202020204" pitchFamily="34" charset="0"/>
              <a:buChar char="-"/>
            </a:pPr>
            <a:r>
              <a:rPr lang="en-GB" sz="1000" i="1" dirty="0"/>
              <a:t>number of days worked for the corresponding month and year</a:t>
            </a:r>
          </a:p>
          <a:p>
            <a:pPr marL="621402" lvl="1" indent="-169473" algn="just">
              <a:buFont typeface="Arial" panose="020B0604020202020204" pitchFamily="34" charset="0"/>
              <a:buChar char="-"/>
            </a:pPr>
            <a:r>
              <a:rPr lang="en-GB" sz="1000" i="1" dirty="0"/>
              <a:t>description of the tasks performed, the outputs produced and the related work package.</a:t>
            </a:r>
          </a:p>
          <a:p>
            <a:pPr marL="182627" lvl="1" indent="-182627" algn="just">
              <a:buFont typeface="Arial" panose="020B0604020202020204" pitchFamily="34" charset="0"/>
              <a:buChar char="•"/>
            </a:pPr>
            <a:r>
              <a:rPr lang="en-GB" sz="1000" dirty="0"/>
              <a:t>Any material evidence allowing to verify that the declared workloads correspond to actual activities/outputs (e.g. attendance lists for lectures given, tangible outputs / products, etc.).</a:t>
            </a:r>
          </a:p>
          <a:p>
            <a:pPr algn="just"/>
            <a:r>
              <a:rPr lang="en-GB" sz="1000" b="1" dirty="0"/>
              <a:t> </a:t>
            </a:r>
            <a:endParaRPr lang="en-GB" sz="1000" dirty="0"/>
          </a:p>
          <a:p>
            <a:pPr marL="0" lvl="1" algn="just" defTabSz="922507">
              <a:defRPr/>
            </a:pPr>
            <a:r>
              <a:rPr lang="en-GB" sz="1000" dirty="0"/>
              <a:t>With the exception of </a:t>
            </a:r>
            <a:r>
              <a:rPr lang="en-GB" sz="1000" b="1" dirty="0"/>
              <a:t>Any prior authorisation from the Agency, </a:t>
            </a:r>
            <a:r>
              <a:rPr lang="en-GB" sz="1000" b="1" u="sng" dirty="0"/>
              <a:t>supporting documents should not be sent</a:t>
            </a:r>
            <a:r>
              <a:rPr lang="en-GB" sz="1000" dirty="0"/>
              <a:t> with the Final Financial statement</a:t>
            </a:r>
            <a:r>
              <a:rPr lang="en-GB" sz="1000" b="1" dirty="0"/>
              <a:t>. </a:t>
            </a:r>
            <a:r>
              <a:rPr lang="en-GB" sz="1000" dirty="0"/>
              <a:t>At final reporting stage, the Agency will take note of the activities carried out on the basis of the final financial statement sent by the coordinator (see Annex VI of the Agreement - "Final Financial statement") and will verify their eligibility. If there are doubts on any particular point, the Agency may request to provide </a:t>
            </a:r>
            <a:r>
              <a:rPr lang="en-GB" sz="1000" b="1" dirty="0"/>
              <a:t>all the supporting documents</a:t>
            </a:r>
            <a:r>
              <a:rPr lang="en-GB" sz="1000" dirty="0"/>
              <a:t>.</a:t>
            </a:r>
          </a:p>
          <a:p>
            <a:pPr algn="just"/>
            <a:r>
              <a:rPr lang="en-GB" sz="1000" dirty="0"/>
              <a:t> </a:t>
            </a:r>
          </a:p>
          <a:p>
            <a:pPr algn="just"/>
            <a:r>
              <a:rPr lang="en-GB" sz="1000" dirty="0"/>
              <a:t>For staff costs calculated by the application of unit costs, it is not necessary to provide justifications to prove the level of expenses. Therefore, no supporting documents regarding hourly/daily/monthly rates have to be provided.</a:t>
            </a:r>
          </a:p>
          <a:p>
            <a:pPr algn="just"/>
            <a:endParaRPr lang="en-GB" sz="1000" dirty="0"/>
          </a:p>
          <a:p>
            <a:pPr algn="just" defTabSz="903621">
              <a:defRPr/>
            </a:pPr>
            <a:r>
              <a:rPr lang="en-GB" sz="1000" dirty="0"/>
              <a:t>At this stage, the actual contribution of the EU will be re-calculated globally for the overall project, using the unit cost approach, on the basis of the actual journeys carried out. The EU contribution to the travels and costs of stay will not exceed 110% of the absolute amount indicated in Annex III of the Agreement or any subsequent amendments of it.</a:t>
            </a:r>
          </a:p>
          <a:p>
            <a:pPr algn="just" defTabSz="903621">
              <a:defRPr/>
            </a:pPr>
            <a:endParaRPr lang="fr-BE" sz="1000" dirty="0"/>
          </a:p>
          <a:p>
            <a:pPr algn="just" defTabSz="903621">
              <a:defRPr/>
            </a:pPr>
            <a:r>
              <a:rPr lang="en-GB" sz="1000" b="1" dirty="0"/>
              <a:t>Only in case of questions: Footnote </a:t>
            </a:r>
            <a:r>
              <a:rPr lang="en-GB" sz="1000" b="1" u="sng" dirty="0"/>
              <a:t>formal contractual relationship</a:t>
            </a:r>
            <a:r>
              <a:rPr lang="en-GB" sz="1000" b="1" dirty="0"/>
              <a:t>:</a:t>
            </a:r>
            <a:r>
              <a:rPr lang="en-GB" sz="1000" dirty="0"/>
              <a:t> Normally </a:t>
            </a:r>
            <a:r>
              <a:rPr lang="x-none" sz="1000" dirty="0"/>
              <a:t>only</a:t>
            </a:r>
            <a:r>
              <a:rPr lang="en-GB" sz="1000" dirty="0"/>
              <a:t> the</a:t>
            </a:r>
            <a:r>
              <a:rPr lang="x-none" sz="1000" dirty="0"/>
              <a:t> persons employed by the beneficiar</a:t>
            </a:r>
            <a:r>
              <a:rPr lang="en-GB" sz="1000" dirty="0"/>
              <a:t>y institutions</a:t>
            </a:r>
            <a:r>
              <a:rPr lang="x-none" sz="1000" dirty="0"/>
              <a:t> can receive "</a:t>
            </a:r>
            <a:r>
              <a:rPr lang="en-GB" sz="1000" dirty="0"/>
              <a:t>S</a:t>
            </a:r>
            <a:r>
              <a:rPr lang="x-none" sz="1000" dirty="0"/>
              <a:t>taff costs" paid from the </a:t>
            </a:r>
            <a:r>
              <a:rPr lang="en-GB" sz="1000" dirty="0"/>
              <a:t>grant </a:t>
            </a:r>
            <a:r>
              <a:rPr lang="x-none" sz="1000" dirty="0"/>
              <a:t>contribution. At </a:t>
            </a:r>
            <a:r>
              <a:rPr lang="en-GB" sz="1000" dirty="0"/>
              <a:t>final </a:t>
            </a:r>
            <a:r>
              <a:rPr lang="x-none" sz="1000" dirty="0"/>
              <a:t>reporting stage</a:t>
            </a:r>
            <a:r>
              <a:rPr lang="en-GB" sz="1000" dirty="0"/>
              <a:t>, for the purpose of any evaluation and/or audit, </a:t>
            </a:r>
            <a:r>
              <a:rPr lang="x-none" sz="1000" dirty="0"/>
              <a:t>the beneficiar</a:t>
            </a:r>
            <a:r>
              <a:rPr lang="en-GB" sz="1000" dirty="0"/>
              <a:t>y institution </a:t>
            </a:r>
            <a:r>
              <a:rPr lang="x-none" sz="1000" dirty="0"/>
              <a:t>may be asked to pro</a:t>
            </a:r>
            <a:r>
              <a:rPr lang="en-GB" sz="1000" dirty="0" err="1"/>
              <a:t>ve</a:t>
            </a:r>
            <a:r>
              <a:rPr lang="x-none" sz="1000" dirty="0"/>
              <a:t> the employment status of the person/s concerned</a:t>
            </a:r>
            <a:r>
              <a:rPr lang="en-GB" sz="1000" dirty="0"/>
              <a:t> and</a:t>
            </a:r>
            <a:r>
              <a:rPr lang="x-none" sz="1000" dirty="0"/>
              <a:t> to demonstrat</a:t>
            </a:r>
            <a:r>
              <a:rPr lang="en-GB" sz="1000" dirty="0"/>
              <a:t>e its</a:t>
            </a:r>
            <a:r>
              <a:rPr lang="x-none" sz="1000" dirty="0"/>
              <a:t> compliance with the beneficiary </a:t>
            </a:r>
            <a:r>
              <a:rPr lang="en-GB" sz="1000" dirty="0"/>
              <a:t>institutions</a:t>
            </a:r>
            <a:r>
              <a:rPr lang="x-none" sz="1000" dirty="0"/>
              <a:t>/countries practice/social legislation</a:t>
            </a:r>
            <a:r>
              <a:rPr lang="en-GB" sz="1000" dirty="0"/>
              <a:t>.</a:t>
            </a:r>
          </a:p>
          <a:p>
            <a:pPr algn="just" defTabSz="903621">
              <a:defRPr/>
            </a:pPr>
            <a:endParaRPr lang="en-GB" sz="1000" dirty="0"/>
          </a:p>
          <a:p>
            <a:pPr algn="just"/>
            <a:endParaRPr lang="en-GB" sz="1000" dirty="0"/>
          </a:p>
          <a:p>
            <a:pPr algn="just"/>
            <a:r>
              <a:rPr lang="en-GB" dirty="0"/>
              <a:t> </a:t>
            </a:r>
          </a:p>
          <a:p>
            <a:pPr algn="just"/>
            <a:r>
              <a:rPr lang="en-GB" dirty="0"/>
              <a:t>  </a:t>
            </a:r>
          </a:p>
        </p:txBody>
      </p:sp>
      <p:sp>
        <p:nvSpPr>
          <p:cNvPr id="4" name="Slide Number Placeholder 3"/>
          <p:cNvSpPr>
            <a:spLocks noGrp="1"/>
          </p:cNvSpPr>
          <p:nvPr>
            <p:ph type="sldNum" sz="quarter" idx="10"/>
          </p:nvPr>
        </p:nvSpPr>
        <p:spPr/>
        <p:txBody>
          <a:bodyPr/>
          <a:lstStyle/>
          <a:p>
            <a:fld id="{0092B2D2-748F-4979-AEA9-D42BA039DA45}" type="slidenum">
              <a:rPr lang="en-GB" altLang="en-US" smtClean="0"/>
              <a:pPr/>
              <a:t>14</a:t>
            </a:fld>
            <a:endParaRPr lang="en-GB" altLang="en-US"/>
          </a:p>
        </p:txBody>
      </p:sp>
    </p:spTree>
    <p:extLst>
      <p:ext uri="{BB962C8B-B14F-4D97-AF65-F5344CB8AC3E}">
        <p14:creationId xmlns:p14="http://schemas.microsoft.com/office/powerpoint/2010/main" val="17425762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96696" y="4689992"/>
            <a:ext cx="6260910" cy="4443650"/>
          </a:xfrm>
        </p:spPr>
        <p:txBody>
          <a:bodyPr/>
          <a:lstStyle/>
          <a:p>
            <a:pPr algn="just"/>
            <a:r>
              <a:rPr lang="en-GB" dirty="0" smtClean="0"/>
              <a:t>Please note that specific rules for the Special Mobility Strand are defined in separate Guidelines</a:t>
            </a:r>
          </a:p>
          <a:p>
            <a:pPr algn="just"/>
            <a:r>
              <a:rPr lang="en-GB" dirty="0" smtClean="0"/>
              <a:t>This budget heading contributes to the costs of travel and stay for staff* and students participating in activities directly related to the achievement of the project. These costs are covered on the basis of unit costs.  </a:t>
            </a:r>
          </a:p>
          <a:p>
            <a:pPr marL="169429" indent="-169429" algn="just">
              <a:buFont typeface="Arial" charset="0"/>
              <a:buChar char="•"/>
            </a:pPr>
            <a:r>
              <a:rPr lang="en-GB" i="1" dirty="0" smtClean="0"/>
              <a:t>The existence of a formal employment relationship between the employee and the beneficiary institutions is required in order to participate to any travel.</a:t>
            </a:r>
          </a:p>
          <a:p>
            <a:pPr algn="just"/>
            <a:r>
              <a:rPr lang="en-GB" i="0" u="sng" dirty="0" smtClean="0"/>
              <a:t>The contribution to Staff/students participating in activities related to the achievement of the project </a:t>
            </a:r>
          </a:p>
          <a:p>
            <a:pPr algn="just"/>
            <a:r>
              <a:rPr lang="en-GB" b="1" i="0" dirty="0" smtClean="0"/>
              <a:t>Unit costs to apply: 3 variables: travel distance (for travel costs), duration in days (for costs of stay) and staff/student</a:t>
            </a:r>
          </a:p>
          <a:p>
            <a:pPr algn="just"/>
            <a:endParaRPr lang="en-GB" i="1" dirty="0" smtClean="0"/>
          </a:p>
          <a:p>
            <a:pPr algn="just"/>
            <a:r>
              <a:rPr lang="en-GB" dirty="0" smtClean="0"/>
              <a:t>A prior authorisation from the Agency is required for activities and their corresponding travel costs and costs of stay which are not taking place in or between countries represented in the partnership. </a:t>
            </a:r>
          </a:p>
          <a:p>
            <a:pPr algn="just"/>
            <a:endParaRPr lang="en-GB" b="1" i="1" u="sng" dirty="0" smtClean="0"/>
          </a:p>
          <a:p>
            <a:pPr algn="just"/>
            <a:r>
              <a:rPr lang="en-GB" b="1" i="1" u="sng" dirty="0" smtClean="0"/>
              <a:t>Staff</a:t>
            </a:r>
          </a:p>
          <a:p>
            <a:pPr algn="just"/>
            <a:r>
              <a:rPr lang="en-GB" dirty="0" smtClean="0"/>
              <a:t>Any category of staff (e.g. managers, </a:t>
            </a:r>
            <a:r>
              <a:rPr lang="en-GB" dirty="0" err="1" smtClean="0"/>
              <a:t>resaerchers</a:t>
            </a:r>
            <a:r>
              <a:rPr lang="en-GB" dirty="0" smtClean="0"/>
              <a:t>/teachers/trainers, technical and administrative staff) under official contract with the beneficiary institutions and involved in the project may benefit from financial support for travel and subsistence provided it is directly necessary to the achievement of the objectives of the project.</a:t>
            </a:r>
          </a:p>
          <a:p>
            <a:pPr algn="just"/>
            <a:endParaRPr lang="en-GB" dirty="0" smtClean="0"/>
          </a:p>
          <a:p>
            <a:pPr algn="just"/>
            <a:r>
              <a:rPr lang="en-GB" dirty="0" smtClean="0"/>
              <a:t>Travels for staff are intended for the activities</a:t>
            </a:r>
            <a:r>
              <a:rPr lang="en-GB" baseline="0" dirty="0" smtClean="0"/>
              <a:t> that are listed in the Guidelines (there is an overview table). </a:t>
            </a:r>
          </a:p>
          <a:p>
            <a:pPr algn="just"/>
            <a:endParaRPr lang="en-GB" baseline="0" dirty="0" smtClean="0"/>
          </a:p>
          <a:p>
            <a:pPr algn="just"/>
            <a:r>
              <a:rPr lang="en-GB" u="sng" dirty="0" smtClean="0"/>
              <a:t>Prior </a:t>
            </a:r>
            <a:r>
              <a:rPr lang="en-GB" u="sng" dirty="0"/>
              <a:t>written authorisation from the Agency</a:t>
            </a:r>
            <a:r>
              <a:rPr lang="en-GB" dirty="0"/>
              <a:t> is required if the staff concerned intends to carry out activities not described </a:t>
            </a:r>
            <a:r>
              <a:rPr lang="en-GB" dirty="0" smtClean="0"/>
              <a:t>in</a:t>
            </a:r>
            <a:r>
              <a:rPr lang="en-GB" baseline="0" dirty="0" smtClean="0"/>
              <a:t> the guidelines</a:t>
            </a:r>
            <a:endParaRPr lang="en-GB" dirty="0"/>
          </a:p>
          <a:p>
            <a:pPr algn="just"/>
            <a:r>
              <a:rPr lang="en-GB" b="1" i="1" u="sng" dirty="0"/>
              <a:t/>
            </a:r>
            <a:br>
              <a:rPr lang="en-GB" b="1" i="1" u="sng" dirty="0"/>
            </a:br>
            <a:r>
              <a:rPr lang="en-GB" b="1" i="1" u="sng" dirty="0"/>
              <a:t>Students</a:t>
            </a:r>
            <a:endParaRPr lang="en-GB" dirty="0"/>
          </a:p>
          <a:p>
            <a:pPr algn="just"/>
            <a:r>
              <a:rPr lang="en-GB" b="1" dirty="0"/>
              <a:t> </a:t>
            </a:r>
            <a:endParaRPr lang="en-GB" dirty="0"/>
          </a:p>
          <a:p>
            <a:pPr algn="just"/>
            <a:r>
              <a:rPr lang="en-GB" dirty="0" smtClean="0"/>
              <a:t>Students </a:t>
            </a:r>
            <a:r>
              <a:rPr lang="en-GB" dirty="0"/>
              <a:t>registered in one of the beneficiary institutions may benefit from a financial support for travel and subsistence provided it supports the achievement of the project objectives.  </a:t>
            </a:r>
          </a:p>
          <a:p>
            <a:pPr algn="just"/>
            <a:r>
              <a:rPr lang="en-GB" dirty="0"/>
              <a:t>Student mobility must be targeted mainly at Partner Country students and intended for the activities listed in the Guidelines </a:t>
            </a:r>
            <a:r>
              <a:rPr lang="en-GB" dirty="0" smtClean="0"/>
              <a:t>(</a:t>
            </a:r>
            <a:r>
              <a:rPr lang="en-GB" dirty="0"/>
              <a:t>overview table)</a:t>
            </a:r>
          </a:p>
          <a:p>
            <a:pPr algn="just" defTabSz="907010">
              <a:defRPr/>
            </a:pPr>
            <a:endParaRPr lang="en-GB" u="sng" dirty="0"/>
          </a:p>
          <a:p>
            <a:pPr algn="just" defTabSz="907010">
              <a:defRPr/>
            </a:pPr>
            <a:r>
              <a:rPr lang="en-GB" b="1" u="sng" dirty="0"/>
              <a:t>Prior written authorisation from the Agency</a:t>
            </a:r>
            <a:r>
              <a:rPr lang="en-GB" b="1" dirty="0"/>
              <a:t> is required if the student concerned intends to carry out activities not described in the Guidelines.</a:t>
            </a:r>
          </a:p>
          <a:p>
            <a:pPr algn="just"/>
            <a:endParaRPr lang="en-GB" dirty="0" smtClean="0"/>
          </a:p>
          <a:p>
            <a:pPr algn="just"/>
            <a:endParaRPr lang="en-GB" dirty="0"/>
          </a:p>
        </p:txBody>
      </p:sp>
      <p:sp>
        <p:nvSpPr>
          <p:cNvPr id="4" name="Slide Number Placeholder 3"/>
          <p:cNvSpPr>
            <a:spLocks noGrp="1"/>
          </p:cNvSpPr>
          <p:nvPr>
            <p:ph type="sldNum" sz="quarter" idx="10"/>
          </p:nvPr>
        </p:nvSpPr>
        <p:spPr/>
        <p:txBody>
          <a:bodyPr/>
          <a:lstStyle/>
          <a:p>
            <a:fld id="{0092B2D2-748F-4979-AEA9-D42BA039DA45}" type="slidenum">
              <a:rPr lang="en-GB" altLang="en-US" smtClean="0"/>
              <a:pPr/>
              <a:t>15</a:t>
            </a:fld>
            <a:endParaRPr lang="en-GB" altLang="en-US"/>
          </a:p>
        </p:txBody>
      </p:sp>
    </p:spTree>
    <p:extLst>
      <p:ext uri="{BB962C8B-B14F-4D97-AF65-F5344CB8AC3E}">
        <p14:creationId xmlns:p14="http://schemas.microsoft.com/office/powerpoint/2010/main" val="32526602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07739" y="4689992"/>
            <a:ext cx="6049868" cy="4443650"/>
          </a:xfrm>
        </p:spPr>
        <p:txBody>
          <a:bodyPr/>
          <a:lstStyle/>
          <a:p>
            <a:r>
              <a:rPr lang="en-GB" b="1" u="sng" dirty="0"/>
              <a:t>Supporting documents:</a:t>
            </a:r>
            <a:endParaRPr lang="en-GB" dirty="0"/>
          </a:p>
          <a:p>
            <a:r>
              <a:rPr lang="en-GB" b="1" dirty="0"/>
              <a:t> </a:t>
            </a:r>
            <a:endParaRPr lang="en-GB" dirty="0"/>
          </a:p>
          <a:p>
            <a:pPr algn="just"/>
            <a:r>
              <a:rPr lang="en-GB" dirty="0" smtClean="0"/>
              <a:t>For </a:t>
            </a:r>
            <a:r>
              <a:rPr lang="en-GB" dirty="0"/>
              <a:t>the purpose of any </a:t>
            </a:r>
            <a:r>
              <a:rPr lang="en-GB" b="1" dirty="0"/>
              <a:t>financial evaluation and/or audit</a:t>
            </a:r>
            <a:r>
              <a:rPr lang="en-GB" dirty="0"/>
              <a:t>, </a:t>
            </a:r>
            <a:r>
              <a:rPr lang="en-GB" dirty="0" smtClean="0"/>
              <a:t>you </a:t>
            </a:r>
            <a:r>
              <a:rPr lang="en-GB" dirty="0"/>
              <a:t>will have to be able to justify/prove the following elements:</a:t>
            </a:r>
          </a:p>
          <a:p>
            <a:pPr algn="just"/>
            <a:r>
              <a:rPr lang="en-GB" dirty="0"/>
              <a:t> </a:t>
            </a:r>
          </a:p>
          <a:p>
            <a:pPr lvl="0" algn="just"/>
            <a:r>
              <a:rPr lang="en-GB" dirty="0"/>
              <a:t>The journeys actually took place.</a:t>
            </a:r>
          </a:p>
          <a:p>
            <a:pPr lvl="0" algn="just"/>
            <a:r>
              <a:rPr lang="en-GB" dirty="0"/>
              <a:t>The journeys are connected to specific and clearly identifiable project-related activities.</a:t>
            </a:r>
          </a:p>
          <a:p>
            <a:pPr algn="just"/>
            <a:r>
              <a:rPr lang="en-GB" u="sng" dirty="0"/>
              <a:t>The following supporting</a:t>
            </a:r>
            <a:r>
              <a:rPr lang="en-GB" dirty="0"/>
              <a:t> documents must be </a:t>
            </a:r>
            <a:r>
              <a:rPr lang="en-GB" b="1" dirty="0"/>
              <a:t>retained with the project accounts:</a:t>
            </a:r>
            <a:endParaRPr lang="en-GB" dirty="0"/>
          </a:p>
          <a:p>
            <a:pPr marL="169429" indent="-169429" algn="just">
              <a:buFont typeface="Arial" panose="020B0604020202020204" pitchFamily="34" charset="0"/>
              <a:buChar char="•"/>
            </a:pPr>
            <a:r>
              <a:rPr lang="en-GB" dirty="0"/>
              <a:t>A duly filled-in Individual Travel Report (Annex III of these Guidelines). Supporting documentation will have to be attached to each travel report in order to demonstrate the fact that the travel and the activity actually took place (e.g. travel tickets, boarding passes with points of departure and destination, dates and name of the person travelling, invoices, receipts, proof of attendance in meetings and/or events, agendas, tangible outputs/products, minutes of meetings). It will not be necessary to prove the actual cost of the travel.</a:t>
            </a:r>
          </a:p>
          <a:p>
            <a:pPr algn="just"/>
            <a:r>
              <a:rPr lang="en-GB" dirty="0"/>
              <a:t> </a:t>
            </a:r>
          </a:p>
          <a:p>
            <a:pPr algn="just"/>
            <a:r>
              <a:rPr lang="en-GB" dirty="0"/>
              <a:t>With the exception of the elements described in the shaded box below, </a:t>
            </a:r>
            <a:r>
              <a:rPr lang="en-GB" b="1" u="sng" dirty="0"/>
              <a:t>supporting documents should not be sent</a:t>
            </a:r>
            <a:r>
              <a:rPr lang="en-GB" dirty="0"/>
              <a:t> with the Final Financial statement</a:t>
            </a:r>
            <a:r>
              <a:rPr lang="en-GB" b="1" dirty="0"/>
              <a:t>. </a:t>
            </a:r>
            <a:r>
              <a:rPr lang="en-GB" dirty="0"/>
              <a:t>At final reporting stage, the Agency will take note of the travel and activities on the basis of the final financial statements sent by the coordinator (see Annex VI of the Agreement-"Final Financial Statement") and will verify their eligibility. If there are doubts on any particular point, the Agency may request to provide </a:t>
            </a:r>
            <a:r>
              <a:rPr lang="en-GB" b="1" dirty="0"/>
              <a:t>all the supporting documents</a:t>
            </a:r>
            <a:r>
              <a:rPr lang="en-GB" dirty="0"/>
              <a:t>.</a:t>
            </a:r>
          </a:p>
          <a:p>
            <a:pPr algn="just"/>
            <a:r>
              <a:rPr lang="en-GB" dirty="0"/>
              <a:t> </a:t>
            </a:r>
            <a:endParaRPr lang="en-GB" dirty="0" smtClean="0"/>
          </a:p>
          <a:p>
            <a:pPr algn="just"/>
            <a:r>
              <a:rPr lang="en-GB" dirty="0" smtClean="0"/>
              <a:t>The </a:t>
            </a:r>
            <a:r>
              <a:rPr lang="en-GB" b="1" u="sng" dirty="0"/>
              <a:t>following documents must be provided</a:t>
            </a:r>
            <a:r>
              <a:rPr lang="en-GB" dirty="0"/>
              <a:t> with the Final Financial statement</a:t>
            </a:r>
            <a:r>
              <a:rPr lang="en-GB" b="1" dirty="0"/>
              <a:t>:</a:t>
            </a:r>
            <a:endParaRPr lang="en-GB" dirty="0"/>
          </a:p>
          <a:p>
            <a:pPr algn="just"/>
            <a:r>
              <a:rPr lang="en-GB" dirty="0"/>
              <a:t> </a:t>
            </a:r>
          </a:p>
          <a:p>
            <a:pPr algn="just"/>
            <a:r>
              <a:rPr lang="en-GB" dirty="0" smtClean="0"/>
              <a:t>Any </a:t>
            </a:r>
            <a:r>
              <a:rPr lang="en-GB" dirty="0"/>
              <a:t>prior authorisation from the Agency</a:t>
            </a:r>
          </a:p>
          <a:p>
            <a:pPr algn="just"/>
            <a:r>
              <a:rPr lang="en-GB" dirty="0"/>
              <a:t> </a:t>
            </a:r>
          </a:p>
          <a:p>
            <a:pPr algn="just"/>
            <a:r>
              <a:rPr lang="en-GB" dirty="0"/>
              <a:t>At this stage, the actual contribution of the EU will be re-calculated globally for the overall project, using the unit cost approach, on the basis of the actual journeys carried out. The EU contribution to the travels and costs of stay will not exceed 110% of the absolute amount indicated in Annex III of the Agreement or any subsequent amendments of it.</a:t>
            </a:r>
          </a:p>
        </p:txBody>
      </p:sp>
      <p:sp>
        <p:nvSpPr>
          <p:cNvPr id="4" name="Slide Number Placeholder 3"/>
          <p:cNvSpPr>
            <a:spLocks noGrp="1"/>
          </p:cNvSpPr>
          <p:nvPr>
            <p:ph type="sldNum" sz="quarter" idx="10"/>
          </p:nvPr>
        </p:nvSpPr>
        <p:spPr/>
        <p:txBody>
          <a:bodyPr/>
          <a:lstStyle/>
          <a:p>
            <a:fld id="{0092B2D2-748F-4979-AEA9-D42BA039DA45}" type="slidenum">
              <a:rPr lang="en-GB" altLang="en-US" smtClean="0"/>
              <a:pPr/>
              <a:t>16</a:t>
            </a:fld>
            <a:endParaRPr lang="en-GB" altLang="en-US"/>
          </a:p>
        </p:txBody>
      </p:sp>
    </p:spTree>
    <p:extLst>
      <p:ext uri="{BB962C8B-B14F-4D97-AF65-F5344CB8AC3E}">
        <p14:creationId xmlns:p14="http://schemas.microsoft.com/office/powerpoint/2010/main" val="33971936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GB" sz="1100" dirty="0"/>
              <a:t>The grant contributes to the travel of staff and students involved in the project, from their place of origin (home institution within the partnership) to the venue of the activity and return (including visa fee and related obligatory insurance, travel insurance and cancellation costs if justified). Financial support will be provided only for travels that are directly related to the achievement of the objectives of the project. Activities and related travels must be carried out in the project beneficiaries' countries. Any exception to this rule must be authorised by the Agency. For the detailed list of eligible activities see section 3.3.1.2 of the Guidelines.</a:t>
            </a:r>
          </a:p>
          <a:p>
            <a:pPr algn="just"/>
            <a:r>
              <a:rPr lang="en-GB" sz="1100" dirty="0"/>
              <a:t> </a:t>
            </a:r>
          </a:p>
          <a:p>
            <a:pPr algn="just"/>
            <a:r>
              <a:rPr lang="en-GB" sz="1100" dirty="0"/>
              <a:t>For each participant, the grant is calculated by applying for each travel the unit cost corresponding to the applicable distance band. Each unit cost corresponds to a fixed amount in Euro per travel per person. </a:t>
            </a:r>
          </a:p>
          <a:p>
            <a:pPr algn="just"/>
            <a:r>
              <a:rPr lang="en-GB" sz="1100" dirty="0"/>
              <a:t> </a:t>
            </a:r>
          </a:p>
          <a:p>
            <a:pPr algn="just"/>
            <a:r>
              <a:rPr lang="en-GB" sz="1100" dirty="0"/>
              <a:t>In order to apply the correct unit cost, the beneficiary must identify the travel distance of a one-way travel (from their place of origin - home institution within the partnership - to the venue of the activity) using the distance calculator supported by the European Commission (</a:t>
            </a:r>
            <a:r>
              <a:rPr lang="en-GB" sz="1100" b="1" u="sng" dirty="0">
                <a:hlinkClick r:id="rId3"/>
              </a:rPr>
              <a:t>http://ec.europa.eu/programmes/erasmus-plus/tools/distance_en.htm</a:t>
            </a:r>
            <a:r>
              <a:rPr lang="en-GB" sz="1100" dirty="0"/>
              <a:t>). The travel distance identified will be used to calculate the corresponding unit cost. Each unit cost applied will contribute to the costs of travel for the round trip, regardless of the expenses actually incurred.</a:t>
            </a:r>
          </a:p>
          <a:p>
            <a:pPr algn="just"/>
            <a:r>
              <a:rPr lang="en-GB" sz="1100" dirty="0"/>
              <a:t> </a:t>
            </a:r>
          </a:p>
          <a:p>
            <a:endParaRPr lang="en-GB" sz="1100" dirty="0"/>
          </a:p>
        </p:txBody>
      </p:sp>
      <p:sp>
        <p:nvSpPr>
          <p:cNvPr id="4" name="Slide Number Placeholder 3"/>
          <p:cNvSpPr>
            <a:spLocks noGrp="1"/>
          </p:cNvSpPr>
          <p:nvPr>
            <p:ph type="sldNum" sz="quarter" idx="10"/>
          </p:nvPr>
        </p:nvSpPr>
        <p:spPr/>
        <p:txBody>
          <a:bodyPr/>
          <a:lstStyle/>
          <a:p>
            <a:fld id="{0092B2D2-748F-4979-AEA9-D42BA039DA45}" type="slidenum">
              <a:rPr lang="en-GB" altLang="en-US" smtClean="0"/>
              <a:pPr/>
              <a:t>17</a:t>
            </a:fld>
            <a:endParaRPr lang="en-GB" altLang="en-US"/>
          </a:p>
        </p:txBody>
      </p:sp>
    </p:spTree>
    <p:extLst>
      <p:ext uri="{BB962C8B-B14F-4D97-AF65-F5344CB8AC3E}">
        <p14:creationId xmlns:p14="http://schemas.microsoft.com/office/powerpoint/2010/main" val="35441442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267045" y="4689992"/>
            <a:ext cx="6260910" cy="4443650"/>
          </a:xfrm>
        </p:spPr>
        <p:txBody>
          <a:bodyPr/>
          <a:lstStyle/>
          <a:p>
            <a:pPr algn="just"/>
            <a:r>
              <a:rPr lang="en-GB" i="1" dirty="0"/>
              <a:t>Example:</a:t>
            </a:r>
            <a:endParaRPr lang="en-GB" dirty="0"/>
          </a:p>
          <a:p>
            <a:pPr algn="just"/>
            <a:r>
              <a:rPr lang="en-GB" i="1" dirty="0"/>
              <a:t>If a person from Madrid (Spain) is taking part in an activity in Rome (Italy), the beneficiary will calculate the distance from Madrid to Rome using the distance calculator (1365,28 Km), then apply the unit cost for the corresponding distance band, i.e. 500/1999 Km. This unit cost will be a fixed contribution of 275 Euro that will cover the costs of travel from Madrid to Rome and return.</a:t>
            </a:r>
            <a:endParaRPr lang="en-GB" dirty="0"/>
          </a:p>
          <a:p>
            <a:pPr algn="just"/>
            <a:r>
              <a:rPr lang="en-GB" i="1" dirty="0"/>
              <a:t> </a:t>
            </a:r>
            <a:r>
              <a:rPr lang="en-GB" dirty="0"/>
              <a:t> </a:t>
            </a:r>
          </a:p>
          <a:p>
            <a:pPr algn="just"/>
            <a:r>
              <a:rPr lang="en-GB" dirty="0"/>
              <a:t>If the place of departure is different from the place of the home institution, a </a:t>
            </a:r>
            <a:r>
              <a:rPr lang="en-GB" u="sng" dirty="0"/>
              <a:t>prior authorisation</a:t>
            </a:r>
            <a:r>
              <a:rPr lang="en-GB" dirty="0"/>
              <a:t> from the Agency is needed. </a:t>
            </a:r>
          </a:p>
          <a:p>
            <a:pPr algn="just"/>
            <a:r>
              <a:rPr lang="en-GB" dirty="0"/>
              <a:t> </a:t>
            </a:r>
          </a:p>
          <a:p>
            <a:pPr algn="just"/>
            <a:r>
              <a:rPr lang="en-GB" dirty="0"/>
              <a:t>In the context of a circular travel (e.g.: a participant leaves his/her place of departure A in order to participate in a project activity in another location B, and then leaves B to participate immediately in a second project activity in a third location C, before returning directly to his/her place of departure A), the grant contribution to the travel costs will be calculated with the sum of:</a:t>
            </a:r>
          </a:p>
          <a:p>
            <a:pPr lvl="0" algn="just"/>
            <a:r>
              <a:rPr lang="en-GB" dirty="0"/>
              <a:t>The unit cost amount corresponding to the distance band from A to B</a:t>
            </a:r>
          </a:p>
          <a:p>
            <a:pPr algn="just"/>
            <a:r>
              <a:rPr lang="en-GB" b="1" dirty="0"/>
              <a:t>+</a:t>
            </a:r>
            <a:endParaRPr lang="en-GB" dirty="0"/>
          </a:p>
          <a:p>
            <a:pPr lvl="0" algn="just"/>
            <a:r>
              <a:rPr lang="en-GB" dirty="0"/>
              <a:t>The unit cost amount corresponding to the distance band from B to C</a:t>
            </a:r>
          </a:p>
          <a:p>
            <a:pPr algn="just"/>
            <a:r>
              <a:rPr lang="en-GB" dirty="0"/>
              <a:t>In case of circular travel, the final travel (in order for the participant to return to his/her original place of departure) is never taken into account for the calculation of the grant contribution to the travel costs. This is due to the fact that the unit cost amounts used for calculating the grant contribution are already covering return trips.</a:t>
            </a:r>
          </a:p>
          <a:p>
            <a:pPr algn="just"/>
            <a:r>
              <a:rPr lang="en-GB" dirty="0"/>
              <a:t> </a:t>
            </a:r>
          </a:p>
          <a:p>
            <a:pPr algn="just"/>
            <a:r>
              <a:rPr lang="en-GB" dirty="0"/>
              <a:t>Please note that the notion of circular travel implies a project activity in each destination and does not apply to air travels with stopover(s).</a:t>
            </a:r>
          </a:p>
          <a:p>
            <a:pPr algn="just"/>
            <a:endParaRPr lang="en-GB" dirty="0" smtClean="0"/>
          </a:p>
          <a:p>
            <a:pPr algn="just"/>
            <a:r>
              <a:rPr lang="en-US" dirty="0" smtClean="0"/>
              <a:t>Unit cost for </a:t>
            </a:r>
            <a:r>
              <a:rPr lang="en-US" dirty="0" err="1" smtClean="0"/>
              <a:t>tavel</a:t>
            </a:r>
            <a:r>
              <a:rPr lang="en-US" dirty="0" smtClean="0"/>
              <a:t> for a distance band 10-99 km = 20€ (costs of stay eligible)</a:t>
            </a:r>
          </a:p>
          <a:p>
            <a:pPr algn="just"/>
            <a:r>
              <a:rPr lang="en-GB" dirty="0" smtClean="0"/>
              <a:t>No </a:t>
            </a:r>
            <a:r>
              <a:rPr lang="en-GB" dirty="0"/>
              <a:t>financial contribution will be granted for travels of less than </a:t>
            </a:r>
            <a:r>
              <a:rPr lang="en-GB" dirty="0" smtClean="0"/>
              <a:t>10 km.</a:t>
            </a:r>
            <a:endParaRPr lang="en-GB" dirty="0"/>
          </a:p>
          <a:p>
            <a:pPr algn="just"/>
            <a:r>
              <a:rPr lang="en-GB" dirty="0"/>
              <a:t>The calculation of the grant is based exclusively on the application of unit costs and is independent from the actual costs incurred for the travel. The unit cost amounts defined to cover staff and students travel costs will be used for determining the final eligible grant resulting from the analysis of the final report. However, for the implementation of the activities during the eligibility period specified in the Agreement, beneficiaries are free to define their own modalities for the reimbursement of the travel costs incurred by their staff/students.</a:t>
            </a:r>
          </a:p>
        </p:txBody>
      </p:sp>
      <p:sp>
        <p:nvSpPr>
          <p:cNvPr id="4" name="Slide Number Placeholder 3"/>
          <p:cNvSpPr>
            <a:spLocks noGrp="1"/>
          </p:cNvSpPr>
          <p:nvPr>
            <p:ph type="sldNum" sz="quarter" idx="10"/>
          </p:nvPr>
        </p:nvSpPr>
        <p:spPr/>
        <p:txBody>
          <a:bodyPr/>
          <a:lstStyle/>
          <a:p>
            <a:fld id="{0092B2D2-748F-4979-AEA9-D42BA039DA45}" type="slidenum">
              <a:rPr lang="en-GB" altLang="en-US" smtClean="0"/>
              <a:pPr/>
              <a:t>18</a:t>
            </a:fld>
            <a:endParaRPr lang="en-GB" altLang="en-US"/>
          </a:p>
        </p:txBody>
      </p:sp>
    </p:spTree>
    <p:extLst>
      <p:ext uri="{BB962C8B-B14F-4D97-AF65-F5344CB8AC3E}">
        <p14:creationId xmlns:p14="http://schemas.microsoft.com/office/powerpoint/2010/main" val="35441442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GB" sz="1100" dirty="0"/>
              <a:t>Costs of stay can be reported for staff or students involved in the project for activities taking place outside the city of the participant's home institution. These costs contribute to the subsistence, accommodation, local and public transport such as bus and taxi, personal or optional health insurance. Financial support will be provided only for costs of stay that are directly related to the achievement of the objectives of the project. Activities must be carried out in the project beneficiaries' countries. Any exception to this rule must be authorised by the Agency. For the detailed list of eligible activities see section 3.3.1.2 of the Guidelines</a:t>
            </a:r>
          </a:p>
          <a:p>
            <a:pPr algn="just"/>
            <a:r>
              <a:rPr lang="en-GB" sz="1100" dirty="0"/>
              <a:t> </a:t>
            </a:r>
          </a:p>
          <a:p>
            <a:pPr algn="just"/>
            <a:r>
              <a:rPr lang="en-GB" sz="1100" dirty="0"/>
              <a:t>Unit costs to be applied for </a:t>
            </a:r>
            <a:r>
              <a:rPr lang="en-GB" sz="1100" b="1" dirty="0"/>
              <a:t>staff</a:t>
            </a:r>
            <a:r>
              <a:rPr lang="en-GB" sz="1100" dirty="0"/>
              <a:t> are different from unit costs for </a:t>
            </a:r>
            <a:r>
              <a:rPr lang="en-GB" sz="1100" b="1" dirty="0"/>
              <a:t>students</a:t>
            </a:r>
            <a:r>
              <a:rPr lang="en-GB" sz="1100" dirty="0"/>
              <a:t>:</a:t>
            </a:r>
          </a:p>
          <a:p>
            <a:pPr lvl="0" algn="just"/>
            <a:r>
              <a:rPr lang="en-GB" sz="1100" dirty="0"/>
              <a:t>For each </a:t>
            </a:r>
            <a:r>
              <a:rPr lang="en-GB" sz="1100" b="1" dirty="0"/>
              <a:t>staff</a:t>
            </a:r>
            <a:r>
              <a:rPr lang="en-GB" sz="1100" dirty="0"/>
              <a:t>, the grant is calculated by applying the unit cost corresponding to the applicable duration of the activities (in days), up to the 14</a:t>
            </a:r>
            <a:r>
              <a:rPr lang="en-GB" sz="1100" baseline="30000" dirty="0"/>
              <a:t>th</a:t>
            </a:r>
            <a:r>
              <a:rPr lang="en-GB" sz="1100" dirty="0"/>
              <a:t> day of activity / between the 15</a:t>
            </a:r>
            <a:r>
              <a:rPr lang="en-GB" sz="1100" baseline="30000" dirty="0"/>
              <a:t>th</a:t>
            </a:r>
            <a:r>
              <a:rPr lang="en-GB" sz="1100" dirty="0"/>
              <a:t> and 60</a:t>
            </a:r>
            <a:r>
              <a:rPr lang="en-GB" sz="1100" baseline="30000" dirty="0"/>
              <a:t>th</a:t>
            </a:r>
            <a:r>
              <a:rPr lang="en-GB" sz="1100" dirty="0"/>
              <a:t> day / between the 61</a:t>
            </a:r>
            <a:r>
              <a:rPr lang="en-GB" sz="1100" baseline="30000" dirty="0"/>
              <a:t>st</a:t>
            </a:r>
            <a:r>
              <a:rPr lang="en-GB" sz="1100" dirty="0"/>
              <a:t> day and up to 3 months. Each unit cost corresponds to a fixed amount in Euro per day per participant. </a:t>
            </a:r>
          </a:p>
          <a:p>
            <a:pPr lvl="0" algn="just"/>
            <a:r>
              <a:rPr lang="en-GB" sz="1100" dirty="0"/>
              <a:t>For each </a:t>
            </a:r>
            <a:r>
              <a:rPr lang="en-GB" sz="1100" b="1" dirty="0"/>
              <a:t>student </a:t>
            </a:r>
            <a:r>
              <a:rPr lang="en-GB" sz="1100" dirty="0"/>
              <a:t>the grant is calculated by applying the unit cost corresponding to the applicable duration of the activities (in days), up to the 14</a:t>
            </a:r>
            <a:r>
              <a:rPr lang="en-GB" sz="1100" baseline="30000" dirty="0"/>
              <a:t>th</a:t>
            </a:r>
            <a:r>
              <a:rPr lang="en-GB" sz="1100" dirty="0"/>
              <a:t> day of activity / between the 15</a:t>
            </a:r>
            <a:r>
              <a:rPr lang="en-GB" sz="1100" baseline="30000" dirty="0"/>
              <a:t>th</a:t>
            </a:r>
            <a:r>
              <a:rPr lang="en-GB" sz="1100" dirty="0"/>
              <a:t> and 90</a:t>
            </a:r>
            <a:r>
              <a:rPr lang="en-GB" sz="1100" baseline="30000" dirty="0"/>
              <a:t>th</a:t>
            </a:r>
            <a:r>
              <a:rPr lang="en-GB" sz="1100" dirty="0"/>
              <a:t> day. Each unit cost corresponds to a fixed amount in Euro per day per participant. </a:t>
            </a:r>
          </a:p>
          <a:p>
            <a:pPr algn="just"/>
            <a:r>
              <a:rPr lang="en-GB" sz="1100" dirty="0"/>
              <a:t>In order to apply the correct unit cost, the beneficiary must identify the duration in days of the activity (including the travel from their place of origin to the venue of the activity and vice-versa) and apply the corresponding unit costs as defined in Annex I of the Guidelines. Each unit cost applied will contribute to the costs of stay regardless of the expenses actually incurred.</a:t>
            </a:r>
          </a:p>
          <a:p>
            <a:endParaRPr lang="en-GB" sz="1100" dirty="0"/>
          </a:p>
        </p:txBody>
      </p:sp>
      <p:sp>
        <p:nvSpPr>
          <p:cNvPr id="4" name="Slide Number Placeholder 3"/>
          <p:cNvSpPr>
            <a:spLocks noGrp="1"/>
          </p:cNvSpPr>
          <p:nvPr>
            <p:ph type="sldNum" sz="quarter" idx="10"/>
          </p:nvPr>
        </p:nvSpPr>
        <p:spPr/>
        <p:txBody>
          <a:bodyPr/>
          <a:lstStyle/>
          <a:p>
            <a:fld id="{0092B2D2-748F-4979-AEA9-D42BA039DA45}" type="slidenum">
              <a:rPr lang="en-GB" altLang="en-US" smtClean="0"/>
              <a:pPr/>
              <a:t>19</a:t>
            </a:fld>
            <a:endParaRPr lang="en-GB" altLang="en-US"/>
          </a:p>
        </p:txBody>
      </p:sp>
    </p:spTree>
    <p:extLst>
      <p:ext uri="{BB962C8B-B14F-4D97-AF65-F5344CB8AC3E}">
        <p14:creationId xmlns:p14="http://schemas.microsoft.com/office/powerpoint/2010/main" val="29258017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mj-lt"/>
              <a:buNone/>
            </a:pPr>
            <a:endParaRPr lang="en-GB" sz="1200" b="0" i="0" u="none" strike="noStrike" kern="1200" baseline="0" dirty="0" smtClean="0">
              <a:solidFill>
                <a:schemeClr val="tx1"/>
              </a:solidFill>
              <a:latin typeface="Arial" charset="0"/>
              <a:ea typeface="+mn-ea"/>
              <a:cs typeface="+mn-cs"/>
            </a:endParaRPr>
          </a:p>
          <a:p>
            <a:pPr marL="228600" indent="-228600">
              <a:buFont typeface="+mj-lt"/>
              <a:buAutoNum type="arabicPeriod"/>
            </a:pPr>
            <a:r>
              <a:rPr lang="en-GB" sz="1200" b="0" i="0" u="none" strike="noStrike" kern="1200" baseline="0" dirty="0" smtClean="0">
                <a:solidFill>
                  <a:schemeClr val="tx1"/>
                </a:solidFill>
                <a:latin typeface="Arial" charset="0"/>
                <a:ea typeface="+mn-ea"/>
                <a:cs typeface="+mn-cs"/>
              </a:rPr>
              <a:t>Penalties??? </a:t>
            </a:r>
          </a:p>
          <a:p>
            <a:pPr marL="228600" marR="0" indent="-228600" algn="l" defTabSz="914400" rtl="0" eaLnBrk="1" fontAlgn="base" latinLnBrk="0" hangingPunct="1">
              <a:lnSpc>
                <a:spcPct val="100000"/>
              </a:lnSpc>
              <a:spcBef>
                <a:spcPct val="30000"/>
              </a:spcBef>
              <a:spcAft>
                <a:spcPct val="0"/>
              </a:spcAft>
              <a:buClrTx/>
              <a:buSzTx/>
              <a:buFont typeface="+mj-lt"/>
              <a:buAutoNum type="arabicPeriod"/>
              <a:tabLst/>
              <a:defRPr/>
            </a:pPr>
            <a:r>
              <a:rPr lang="en-GB" sz="1200" b="1" i="0" u="none" strike="noStrike" kern="1200" baseline="0" dirty="0" smtClean="0">
                <a:solidFill>
                  <a:schemeClr val="tx1"/>
                </a:solidFill>
                <a:latin typeface="Arial" charset="0"/>
                <a:ea typeface="+mn-ea"/>
                <a:cs typeface="+mn-cs"/>
              </a:rPr>
              <a:t>Students</a:t>
            </a:r>
            <a:r>
              <a:rPr lang="en-GB" sz="1200" b="0" i="0" u="none" strike="noStrike" kern="1200" baseline="0" dirty="0" smtClean="0">
                <a:solidFill>
                  <a:schemeClr val="tx1"/>
                </a:solidFill>
                <a:latin typeface="Arial" charset="0"/>
                <a:ea typeface="+mn-ea"/>
                <a:cs typeface="+mn-cs"/>
              </a:rPr>
              <a:t> participating in short term activities linked to the management of the project may claim Costs of Stay corresponding to staff (for max. 1 week). </a:t>
            </a:r>
          </a:p>
          <a:p>
            <a:pPr marL="228600" indent="-228600">
              <a:buFont typeface="+mj-lt"/>
              <a:buAutoNum type="arabicPeriod"/>
            </a:pPr>
            <a:r>
              <a:rPr lang="fr-BE" sz="1200" b="0" i="0" u="none" strike="noStrike" kern="1200" baseline="0" dirty="0" smtClean="0">
                <a:solidFill>
                  <a:schemeClr val="tx1"/>
                </a:solidFill>
                <a:latin typeface="Arial" charset="0"/>
                <a:ea typeface="+mn-ea"/>
                <a:cs typeface="+mn-cs"/>
              </a:rPr>
              <a:t>This </a:t>
            </a:r>
            <a:r>
              <a:rPr lang="fr-BE" sz="1200" b="1" i="0" u="none" strike="noStrike" kern="1200" baseline="0" dirty="0" smtClean="0">
                <a:solidFill>
                  <a:schemeClr val="tx1"/>
                </a:solidFill>
                <a:latin typeface="Arial" charset="0"/>
                <a:ea typeface="+mn-ea"/>
                <a:cs typeface="+mn-cs"/>
              </a:rPr>
              <a:t>note</a:t>
            </a:r>
            <a:r>
              <a:rPr lang="fr-BE" sz="1200" b="0" i="0" u="none" strike="noStrike" kern="1200" baseline="0" dirty="0" smtClean="0">
                <a:solidFill>
                  <a:schemeClr val="tx1"/>
                </a:solidFill>
                <a:latin typeface="Arial" charset="0"/>
                <a:ea typeface="+mn-ea"/>
                <a:cs typeface="+mn-cs"/>
              </a:rPr>
              <a:t> </a:t>
            </a:r>
            <a:r>
              <a:rPr lang="fr-BE" sz="1200" b="0" i="0" u="none" strike="noStrike" kern="1200" baseline="0" dirty="0" err="1" smtClean="0">
                <a:solidFill>
                  <a:schemeClr val="tx1"/>
                </a:solidFill>
                <a:latin typeface="Arial" charset="0"/>
                <a:ea typeface="+mn-ea"/>
                <a:cs typeface="+mn-cs"/>
              </a:rPr>
              <a:t>explains</a:t>
            </a:r>
            <a:r>
              <a:rPr lang="fr-BE" sz="1200" b="0" i="0" u="none" strike="noStrike" kern="1200" baseline="0" dirty="0" smtClean="0">
                <a:solidFill>
                  <a:schemeClr val="tx1"/>
                </a:solidFill>
                <a:latin typeface="Arial" charset="0"/>
                <a:ea typeface="+mn-ea"/>
                <a:cs typeface="+mn-cs"/>
              </a:rPr>
              <a:t> "</a:t>
            </a:r>
            <a:r>
              <a:rPr lang="fr-BE" sz="1200" b="0" i="1" u="none" strike="noStrike" kern="1200" baseline="0" dirty="0" smtClean="0">
                <a:solidFill>
                  <a:schemeClr val="tx1"/>
                </a:solidFill>
                <a:latin typeface="Arial" charset="0"/>
                <a:ea typeface="+mn-ea"/>
                <a:cs typeface="+mn-cs"/>
              </a:rPr>
              <a:t>How to deal </a:t>
            </a:r>
            <a:r>
              <a:rPr lang="fr-BE" sz="1200" b="0" i="1" u="none" strike="noStrike" kern="1200" baseline="0" dirty="0" err="1" smtClean="0">
                <a:solidFill>
                  <a:schemeClr val="tx1"/>
                </a:solidFill>
                <a:latin typeface="Arial" charset="0"/>
                <a:ea typeface="+mn-ea"/>
                <a:cs typeface="+mn-cs"/>
              </a:rPr>
              <a:t>with</a:t>
            </a:r>
            <a:r>
              <a:rPr lang="fr-BE" sz="1200" b="0" i="1" u="none" strike="noStrike" kern="1200" baseline="0" dirty="0" smtClean="0">
                <a:solidFill>
                  <a:schemeClr val="tx1"/>
                </a:solidFill>
                <a:latin typeface="Arial" charset="0"/>
                <a:ea typeface="+mn-ea"/>
                <a:cs typeface="+mn-cs"/>
              </a:rPr>
              <a:t> staff </a:t>
            </a:r>
            <a:r>
              <a:rPr lang="fr-BE" sz="1200" b="0" i="1" u="none" strike="noStrike" kern="1200" baseline="0" dirty="0" err="1" smtClean="0">
                <a:solidFill>
                  <a:schemeClr val="tx1"/>
                </a:solidFill>
                <a:latin typeface="Arial" charset="0"/>
                <a:ea typeface="+mn-ea"/>
                <a:cs typeface="+mn-cs"/>
              </a:rPr>
              <a:t>costs</a:t>
            </a:r>
            <a:r>
              <a:rPr lang="fr-BE" sz="1200" b="0" i="1" u="none" strike="noStrike" kern="1200" baseline="0" dirty="0" smtClean="0">
                <a:solidFill>
                  <a:schemeClr val="tx1"/>
                </a:solidFill>
                <a:latin typeface="Arial" charset="0"/>
                <a:ea typeface="+mn-ea"/>
                <a:cs typeface="+mn-cs"/>
              </a:rPr>
              <a:t> for </a:t>
            </a:r>
            <a:r>
              <a:rPr lang="fr-BE" sz="1200" b="0" i="1" u="none" strike="noStrike" kern="1200" baseline="0" dirty="0" err="1" smtClean="0">
                <a:solidFill>
                  <a:schemeClr val="tx1"/>
                </a:solidFill>
                <a:latin typeface="Arial" charset="0"/>
                <a:ea typeface="+mn-ea"/>
                <a:cs typeface="+mn-cs"/>
              </a:rPr>
              <a:t>persons</a:t>
            </a:r>
            <a:r>
              <a:rPr lang="fr-BE" sz="1200" b="0" i="1" u="none" strike="noStrike" kern="1200" baseline="0" dirty="0" smtClean="0">
                <a:solidFill>
                  <a:schemeClr val="tx1"/>
                </a:solidFill>
                <a:latin typeface="Arial" charset="0"/>
                <a:ea typeface="+mn-ea"/>
                <a:cs typeface="+mn-cs"/>
              </a:rPr>
              <a:t> </a:t>
            </a:r>
            <a:r>
              <a:rPr lang="fr-BE" sz="1200" b="0" i="1" u="none" strike="noStrike" kern="1200" baseline="0" dirty="0" err="1" smtClean="0">
                <a:solidFill>
                  <a:schemeClr val="tx1"/>
                </a:solidFill>
                <a:latin typeface="Arial" charset="0"/>
                <a:ea typeface="+mn-ea"/>
                <a:cs typeface="+mn-cs"/>
              </a:rPr>
              <a:t>who</a:t>
            </a:r>
            <a:r>
              <a:rPr lang="fr-BE" sz="1200" b="0" i="1" u="none" strike="noStrike" kern="1200" baseline="0" dirty="0" smtClean="0">
                <a:solidFill>
                  <a:schemeClr val="tx1"/>
                </a:solidFill>
                <a:latin typeface="Arial" charset="0"/>
                <a:ea typeface="+mn-ea"/>
                <a:cs typeface="+mn-cs"/>
              </a:rPr>
              <a:t> are not </a:t>
            </a:r>
            <a:r>
              <a:rPr lang="fr-BE" sz="1200" b="0" i="1" u="none" strike="noStrike" kern="1200" baseline="0" dirty="0" err="1" smtClean="0">
                <a:solidFill>
                  <a:schemeClr val="tx1"/>
                </a:solidFill>
                <a:latin typeface="Arial" charset="0"/>
                <a:ea typeface="+mn-ea"/>
                <a:cs typeface="+mn-cs"/>
              </a:rPr>
              <a:t>under</a:t>
            </a:r>
            <a:r>
              <a:rPr lang="fr-BE" sz="1200" b="0" i="1" u="none" strike="noStrike" kern="1200" baseline="0" dirty="0" smtClean="0">
                <a:solidFill>
                  <a:schemeClr val="tx1"/>
                </a:solidFill>
                <a:latin typeface="Arial" charset="0"/>
                <a:ea typeface="+mn-ea"/>
                <a:cs typeface="+mn-cs"/>
              </a:rPr>
              <a:t> the </a:t>
            </a:r>
            <a:r>
              <a:rPr lang="fr-BE" sz="1200" b="0" i="1" u="none" strike="noStrike" kern="1200" baseline="0" dirty="0" err="1" smtClean="0">
                <a:solidFill>
                  <a:schemeClr val="tx1"/>
                </a:solidFill>
                <a:latin typeface="Arial" charset="0"/>
                <a:ea typeface="+mn-ea"/>
                <a:cs typeface="+mn-cs"/>
              </a:rPr>
              <a:t>payroll</a:t>
            </a:r>
            <a:r>
              <a:rPr lang="fr-BE" sz="1200" b="0" i="1" u="none" strike="noStrike" kern="1200" baseline="0" dirty="0" smtClean="0">
                <a:solidFill>
                  <a:schemeClr val="tx1"/>
                </a:solidFill>
                <a:latin typeface="Arial" charset="0"/>
                <a:ea typeface="+mn-ea"/>
                <a:cs typeface="+mn-cs"/>
              </a:rPr>
              <a:t> of one of the </a:t>
            </a:r>
            <a:r>
              <a:rPr lang="fr-BE" sz="1200" b="0" i="1" u="none" strike="noStrike" kern="1200" baseline="0" dirty="0" err="1" smtClean="0">
                <a:solidFill>
                  <a:schemeClr val="tx1"/>
                </a:solidFill>
                <a:latin typeface="Arial" charset="0"/>
                <a:ea typeface="+mn-ea"/>
                <a:cs typeface="+mn-cs"/>
              </a:rPr>
              <a:t>project</a:t>
            </a:r>
            <a:r>
              <a:rPr lang="fr-BE" sz="1200" b="0" i="1" u="none" strike="noStrike" kern="1200" baseline="0" dirty="0" smtClean="0">
                <a:solidFill>
                  <a:schemeClr val="tx1"/>
                </a:solidFill>
                <a:latin typeface="Arial" charset="0"/>
                <a:ea typeface="+mn-ea"/>
                <a:cs typeface="+mn-cs"/>
              </a:rPr>
              <a:t> </a:t>
            </a:r>
            <a:r>
              <a:rPr lang="fr-BE" sz="1200" b="0" i="1" u="none" strike="noStrike" kern="1200" baseline="0" dirty="0" err="1" smtClean="0">
                <a:solidFill>
                  <a:schemeClr val="tx1"/>
                </a:solidFill>
                <a:latin typeface="Arial" charset="0"/>
                <a:ea typeface="+mn-ea"/>
                <a:cs typeface="+mn-cs"/>
              </a:rPr>
              <a:t>beneficiaries</a:t>
            </a:r>
            <a:r>
              <a:rPr lang="fr-BE" sz="1200" b="0" i="0" u="none" strike="noStrike" kern="1200" baseline="0" dirty="0" smtClean="0">
                <a:solidFill>
                  <a:schemeClr val="tx1"/>
                </a:solidFill>
                <a:latin typeface="Arial" charset="0"/>
                <a:ea typeface="+mn-ea"/>
                <a:cs typeface="+mn-cs"/>
              </a:rPr>
              <a:t>". </a:t>
            </a:r>
            <a:r>
              <a:rPr lang="fr-BE" sz="1200" b="0" i="0" u="none" strike="noStrike" kern="1200" baseline="0" dirty="0" err="1" smtClean="0">
                <a:solidFill>
                  <a:schemeClr val="tx1"/>
                </a:solidFill>
                <a:latin typeface="Arial" charset="0"/>
                <a:ea typeface="+mn-ea"/>
                <a:cs typeface="+mn-cs"/>
              </a:rPr>
              <a:t>With</a:t>
            </a:r>
            <a:r>
              <a:rPr lang="fr-BE" sz="1200" b="0" i="0" u="none" strike="noStrike" kern="1200" baseline="0" dirty="0" smtClean="0">
                <a:solidFill>
                  <a:schemeClr val="tx1"/>
                </a:solidFill>
                <a:latin typeface="Arial" charset="0"/>
                <a:ea typeface="+mn-ea"/>
                <a:cs typeface="+mn-cs"/>
              </a:rPr>
              <a:t> </a:t>
            </a:r>
            <a:r>
              <a:rPr lang="fr-BE" sz="1200" b="0" i="0" u="none" strike="noStrike" kern="1200" baseline="0" dirty="0" err="1" smtClean="0">
                <a:solidFill>
                  <a:schemeClr val="tx1"/>
                </a:solidFill>
                <a:latin typeface="Arial" charset="0"/>
                <a:ea typeface="+mn-ea"/>
                <a:cs typeface="+mn-cs"/>
              </a:rPr>
              <a:t>this</a:t>
            </a:r>
            <a:r>
              <a:rPr lang="fr-BE" sz="1200" b="0" i="0" u="none" strike="noStrike" kern="1200" baseline="0" dirty="0" smtClean="0">
                <a:solidFill>
                  <a:schemeClr val="tx1"/>
                </a:solidFill>
                <a:latin typeface="Arial" charset="0"/>
                <a:ea typeface="+mn-ea"/>
                <a:cs typeface="+mn-cs"/>
              </a:rPr>
              <a:t> note </a:t>
            </a:r>
            <a:r>
              <a:rPr lang="fr-BE" sz="1200" b="0" i="0" u="none" strike="noStrike" kern="1200" baseline="0" dirty="0" err="1" smtClean="0">
                <a:solidFill>
                  <a:schemeClr val="tx1"/>
                </a:solidFill>
                <a:latin typeface="Arial" charset="0"/>
                <a:ea typeface="+mn-ea"/>
                <a:cs typeface="+mn-cs"/>
              </a:rPr>
              <a:t>it</a:t>
            </a:r>
            <a:r>
              <a:rPr lang="fr-BE" sz="1200" b="0" i="0" u="none" strike="noStrike" kern="1200" baseline="0" dirty="0" smtClean="0">
                <a:solidFill>
                  <a:schemeClr val="tx1"/>
                </a:solidFill>
                <a:latin typeface="Arial" charset="0"/>
                <a:ea typeface="+mn-ea"/>
                <a:cs typeface="+mn-cs"/>
              </a:rPr>
              <a:t> </a:t>
            </a:r>
            <a:r>
              <a:rPr lang="fr-BE" sz="1200" b="0" i="0" u="none" strike="noStrike" kern="1200" baseline="0" dirty="0" err="1" smtClean="0">
                <a:solidFill>
                  <a:schemeClr val="tx1"/>
                </a:solidFill>
                <a:latin typeface="Arial" charset="0"/>
                <a:ea typeface="+mn-ea"/>
                <a:cs typeface="+mn-cs"/>
              </a:rPr>
              <a:t>is</a:t>
            </a:r>
            <a:r>
              <a:rPr lang="fr-BE" sz="1200" b="0" i="0" u="none" strike="noStrike" kern="1200" baseline="0" dirty="0" smtClean="0">
                <a:solidFill>
                  <a:schemeClr val="tx1"/>
                </a:solidFill>
                <a:latin typeface="Arial" charset="0"/>
                <a:ea typeface="+mn-ea"/>
                <a:cs typeface="+mn-cs"/>
              </a:rPr>
              <a:t> possible to </a:t>
            </a:r>
            <a:r>
              <a:rPr lang="fr-BE" sz="1200" b="0" i="0" u="none" strike="noStrike" kern="1200" baseline="0" dirty="0" err="1" smtClean="0">
                <a:solidFill>
                  <a:schemeClr val="tx1"/>
                </a:solidFill>
                <a:latin typeface="Arial" charset="0"/>
                <a:ea typeface="+mn-ea"/>
                <a:cs typeface="+mn-cs"/>
              </a:rPr>
              <a:t>contract</a:t>
            </a:r>
            <a:r>
              <a:rPr lang="fr-BE" sz="1200" b="0" i="0" u="none" strike="noStrike" kern="1200" baseline="0" dirty="0" smtClean="0">
                <a:solidFill>
                  <a:schemeClr val="tx1"/>
                </a:solidFill>
                <a:latin typeface="Arial" charset="0"/>
                <a:ea typeface="+mn-ea"/>
                <a:cs typeface="+mn-cs"/>
              </a:rPr>
              <a:t> a </a:t>
            </a:r>
            <a:r>
              <a:rPr lang="fr-BE" sz="1200" b="0" i="0" u="none" strike="noStrike" kern="1200" baseline="0" dirty="0" err="1" smtClean="0">
                <a:solidFill>
                  <a:schemeClr val="tx1"/>
                </a:solidFill>
                <a:latin typeface="Arial" charset="0"/>
                <a:ea typeface="+mn-ea"/>
                <a:cs typeface="+mn-cs"/>
              </a:rPr>
              <a:t>natural</a:t>
            </a:r>
            <a:r>
              <a:rPr lang="fr-BE" sz="1200" b="0" i="0" u="none" strike="noStrike" kern="1200" baseline="0" dirty="0" smtClean="0">
                <a:solidFill>
                  <a:schemeClr val="tx1"/>
                </a:solidFill>
                <a:latin typeface="Arial" charset="0"/>
                <a:ea typeface="+mn-ea"/>
                <a:cs typeface="+mn-cs"/>
              </a:rPr>
              <a:t> </a:t>
            </a:r>
            <a:r>
              <a:rPr lang="fr-BE" sz="1200" b="0" i="0" u="none" strike="noStrike" kern="1200" baseline="0" dirty="0" err="1" smtClean="0">
                <a:solidFill>
                  <a:schemeClr val="tx1"/>
                </a:solidFill>
                <a:latin typeface="Arial" charset="0"/>
                <a:ea typeface="+mn-ea"/>
                <a:cs typeface="+mn-cs"/>
              </a:rPr>
              <a:t>person</a:t>
            </a:r>
            <a:r>
              <a:rPr lang="fr-BE" sz="1200" b="0" i="0" u="none" strike="noStrike" kern="1200" baseline="0" dirty="0" smtClean="0">
                <a:solidFill>
                  <a:schemeClr val="tx1"/>
                </a:solidFill>
                <a:latin typeface="Arial" charset="0"/>
                <a:ea typeface="+mn-ea"/>
                <a:cs typeface="+mn-cs"/>
              </a:rPr>
              <a:t> </a:t>
            </a:r>
            <a:r>
              <a:rPr lang="fr-BE" sz="1200" b="0" i="0" u="none" strike="noStrike" kern="1200" baseline="0" dirty="0" err="1" smtClean="0">
                <a:solidFill>
                  <a:schemeClr val="tx1"/>
                </a:solidFill>
                <a:latin typeface="Arial" charset="0"/>
                <a:ea typeface="+mn-ea"/>
                <a:cs typeface="+mn-cs"/>
              </a:rPr>
              <a:t>assigned</a:t>
            </a:r>
            <a:r>
              <a:rPr lang="fr-BE" sz="1200" b="0" i="0" u="none" strike="noStrike" kern="1200" baseline="0" dirty="0" smtClean="0">
                <a:solidFill>
                  <a:schemeClr val="tx1"/>
                </a:solidFill>
                <a:latin typeface="Arial" charset="0"/>
                <a:ea typeface="+mn-ea"/>
                <a:cs typeface="+mn-cs"/>
              </a:rPr>
              <a:t> to the </a:t>
            </a:r>
            <a:r>
              <a:rPr lang="fr-BE" sz="1200" b="0" i="0" u="none" strike="noStrike" kern="1200" baseline="0" dirty="0" err="1" smtClean="0">
                <a:solidFill>
                  <a:schemeClr val="tx1"/>
                </a:solidFill>
                <a:latin typeface="Arial" charset="0"/>
                <a:ea typeface="+mn-ea"/>
                <a:cs typeface="+mn-cs"/>
              </a:rPr>
              <a:t>project</a:t>
            </a:r>
            <a:r>
              <a:rPr lang="fr-BE" sz="1200" b="0" i="0" u="none" strike="noStrike" kern="1200" baseline="0" dirty="0" smtClean="0">
                <a:solidFill>
                  <a:schemeClr val="tx1"/>
                </a:solidFill>
                <a:latin typeface="Arial" charset="0"/>
                <a:ea typeface="+mn-ea"/>
                <a:cs typeface="+mn-cs"/>
              </a:rPr>
              <a:t> but </a:t>
            </a:r>
            <a:r>
              <a:rPr lang="fr-BE" sz="1200" b="0" i="0" u="none" strike="noStrike" kern="1200" baseline="0" dirty="0" err="1" smtClean="0">
                <a:solidFill>
                  <a:schemeClr val="tx1"/>
                </a:solidFill>
                <a:latin typeface="Arial" charset="0"/>
                <a:ea typeface="+mn-ea"/>
                <a:cs typeface="+mn-cs"/>
              </a:rPr>
              <a:t>respecting</a:t>
            </a:r>
            <a:r>
              <a:rPr lang="fr-BE" sz="1200" b="0" i="0" u="none" strike="noStrike" kern="1200" baseline="0" dirty="0" smtClean="0">
                <a:solidFill>
                  <a:schemeClr val="tx1"/>
                </a:solidFill>
                <a:latin typeface="Arial" charset="0"/>
                <a:ea typeface="+mn-ea"/>
                <a:cs typeface="+mn-cs"/>
              </a:rPr>
              <a:t> </a:t>
            </a:r>
            <a:r>
              <a:rPr lang="fr-BE" sz="1200" b="0" i="0" u="none" strike="noStrike" kern="1200" baseline="0" dirty="0" err="1" smtClean="0">
                <a:solidFill>
                  <a:schemeClr val="tx1"/>
                </a:solidFill>
                <a:latin typeface="Arial" charset="0"/>
                <a:ea typeface="+mn-ea"/>
                <a:cs typeface="+mn-cs"/>
              </a:rPr>
              <a:t>some</a:t>
            </a:r>
            <a:r>
              <a:rPr lang="fr-BE" sz="1200" b="0" i="0" u="none" strike="noStrike" kern="1200" baseline="0" dirty="0" smtClean="0">
                <a:solidFill>
                  <a:schemeClr val="tx1"/>
                </a:solidFill>
                <a:latin typeface="Arial" charset="0"/>
                <a:ea typeface="+mn-ea"/>
                <a:cs typeface="+mn-cs"/>
              </a:rPr>
              <a:t> </a:t>
            </a:r>
            <a:r>
              <a:rPr lang="fr-BE" sz="1200" b="0" i="0" u="none" strike="noStrike" kern="1200" baseline="0" dirty="0" err="1" smtClean="0">
                <a:solidFill>
                  <a:schemeClr val="tx1"/>
                </a:solidFill>
                <a:latin typeface="Arial" charset="0"/>
                <a:ea typeface="+mn-ea"/>
                <a:cs typeface="+mn-cs"/>
              </a:rPr>
              <a:t>criteria</a:t>
            </a:r>
            <a:r>
              <a:rPr lang="fr-BE" sz="1200" b="0" i="0" u="none" strike="noStrike" kern="1200" baseline="0" dirty="0" smtClean="0">
                <a:solidFill>
                  <a:schemeClr val="tx1"/>
                </a:solidFill>
                <a:latin typeface="Arial" charset="0"/>
                <a:ea typeface="+mn-ea"/>
                <a:cs typeface="+mn-cs"/>
              </a:rPr>
              <a:t>.</a:t>
            </a:r>
          </a:p>
          <a:p>
            <a:pPr marL="228600" indent="-228600">
              <a:buFont typeface="+mj-lt"/>
              <a:buAutoNum type="arabicPeriod"/>
            </a:pPr>
            <a:r>
              <a:rPr lang="fr-BE" sz="1200" b="0" i="0" u="none" strike="noStrike" kern="1200" baseline="0" dirty="0" smtClean="0">
                <a:solidFill>
                  <a:schemeClr val="tx1"/>
                </a:solidFill>
                <a:latin typeface="Arial" charset="0"/>
                <a:ea typeface="+mn-ea"/>
                <a:cs typeface="+mn-cs"/>
              </a:rPr>
              <a:t>Due to the changes </a:t>
            </a:r>
            <a:r>
              <a:rPr lang="fr-BE" sz="1200" b="0" i="0" u="none" strike="noStrike" kern="1200" baseline="0" dirty="0" err="1" smtClean="0">
                <a:solidFill>
                  <a:schemeClr val="tx1"/>
                </a:solidFill>
                <a:latin typeface="Arial" charset="0"/>
                <a:ea typeface="+mn-ea"/>
                <a:cs typeface="+mn-cs"/>
              </a:rPr>
              <a:t>with</a:t>
            </a:r>
            <a:r>
              <a:rPr lang="fr-BE" sz="1200" b="0" i="0" u="none" strike="noStrike" kern="1200" baseline="0" dirty="0" smtClean="0">
                <a:solidFill>
                  <a:schemeClr val="tx1"/>
                </a:solidFill>
                <a:latin typeface="Arial" charset="0"/>
                <a:ea typeface="+mn-ea"/>
                <a:cs typeface="+mn-cs"/>
              </a:rPr>
              <a:t> the note on Staff </a:t>
            </a:r>
            <a:r>
              <a:rPr lang="fr-BE" sz="1200" b="0" i="0" u="none" strike="noStrike" kern="1200" baseline="0" dirty="0" err="1" smtClean="0">
                <a:solidFill>
                  <a:schemeClr val="tx1"/>
                </a:solidFill>
                <a:latin typeface="Arial" charset="0"/>
                <a:ea typeface="+mn-ea"/>
                <a:cs typeface="+mn-cs"/>
              </a:rPr>
              <a:t>costs</a:t>
            </a:r>
            <a:r>
              <a:rPr lang="fr-BE" sz="1200" b="0" i="0" u="none" strike="noStrike" kern="1200" baseline="0" dirty="0" smtClean="0">
                <a:solidFill>
                  <a:schemeClr val="tx1"/>
                </a:solidFill>
                <a:latin typeface="Arial" charset="0"/>
                <a:ea typeface="+mn-ea"/>
                <a:cs typeface="+mn-cs"/>
              </a:rPr>
              <a:t>, the Staff Convention has been </a:t>
            </a:r>
            <a:r>
              <a:rPr lang="fr-BE" sz="1200" b="0" i="0" u="none" strike="noStrike" kern="1200" baseline="0" dirty="0" err="1" smtClean="0">
                <a:solidFill>
                  <a:schemeClr val="tx1"/>
                </a:solidFill>
                <a:latin typeface="Arial" charset="0"/>
                <a:ea typeface="+mn-ea"/>
                <a:cs typeface="+mn-cs"/>
              </a:rPr>
              <a:t>replaced</a:t>
            </a:r>
            <a:r>
              <a:rPr lang="fr-BE" sz="1200" b="0" i="0" u="none" strike="noStrike" kern="1200" baseline="0" dirty="0" smtClean="0">
                <a:solidFill>
                  <a:schemeClr val="tx1"/>
                </a:solidFill>
                <a:latin typeface="Arial" charset="0"/>
                <a:ea typeface="+mn-ea"/>
                <a:cs typeface="+mn-cs"/>
              </a:rPr>
              <a:t> by the </a:t>
            </a:r>
            <a:r>
              <a:rPr lang="fr-BE" sz="1200" b="1" i="0" u="none" strike="noStrike" kern="1200" baseline="0" dirty="0" smtClean="0">
                <a:solidFill>
                  <a:schemeClr val="tx1"/>
                </a:solidFill>
                <a:latin typeface="Arial" charset="0"/>
                <a:ea typeface="+mn-ea"/>
                <a:cs typeface="+mn-cs"/>
              </a:rPr>
              <a:t>Joint </a:t>
            </a:r>
            <a:r>
              <a:rPr lang="fr-BE" sz="1200" b="1" i="0" u="none" strike="noStrike" kern="1200" baseline="0" dirty="0" err="1" smtClean="0">
                <a:solidFill>
                  <a:schemeClr val="tx1"/>
                </a:solidFill>
                <a:latin typeface="Arial" charset="0"/>
                <a:ea typeface="+mn-ea"/>
                <a:cs typeface="+mn-cs"/>
              </a:rPr>
              <a:t>Declaration</a:t>
            </a:r>
            <a:r>
              <a:rPr lang="fr-BE" sz="1200" b="0" i="0" u="none" strike="noStrike" kern="1200" baseline="0" dirty="0" smtClean="0">
                <a:solidFill>
                  <a:schemeClr val="tx1"/>
                </a:solidFill>
                <a:latin typeface="Arial" charset="0"/>
                <a:ea typeface="+mn-ea"/>
                <a:cs typeface="+mn-cs"/>
              </a:rPr>
              <a:t>.</a:t>
            </a:r>
          </a:p>
          <a:p>
            <a:pPr marL="228600" indent="-228600">
              <a:buFont typeface="+mj-lt"/>
              <a:buAutoNum type="arabicPeriod"/>
            </a:pPr>
            <a:r>
              <a:rPr lang="fr-BE" sz="1200" b="0" i="0" u="none" strike="noStrike" kern="1200" baseline="0" dirty="0" smtClean="0">
                <a:solidFill>
                  <a:schemeClr val="tx1"/>
                </a:solidFill>
                <a:latin typeface="Arial" charset="0"/>
                <a:ea typeface="+mn-ea"/>
                <a:cs typeface="+mn-cs"/>
              </a:rPr>
              <a:t>Under 2015, the maximum duration </a:t>
            </a:r>
            <a:r>
              <a:rPr lang="fr-BE" sz="1200" b="0" i="0" u="none" strike="noStrike" kern="1200" baseline="0" dirty="0" err="1" smtClean="0">
                <a:solidFill>
                  <a:schemeClr val="tx1"/>
                </a:solidFill>
                <a:latin typeface="Arial" charset="0"/>
                <a:ea typeface="+mn-ea"/>
                <a:cs typeface="+mn-cs"/>
              </a:rPr>
              <a:t>was</a:t>
            </a:r>
            <a:r>
              <a:rPr lang="fr-BE" sz="1200" b="0" i="0" u="none" strike="noStrike" kern="1200" baseline="0" dirty="0" smtClean="0">
                <a:solidFill>
                  <a:schemeClr val="tx1"/>
                </a:solidFill>
                <a:latin typeface="Arial" charset="0"/>
                <a:ea typeface="+mn-ea"/>
                <a:cs typeface="+mn-cs"/>
              </a:rPr>
              <a:t> 2 </a:t>
            </a:r>
            <a:r>
              <a:rPr lang="fr-BE" sz="1200" b="0" i="0" u="none" strike="noStrike" kern="1200" baseline="0" dirty="0" err="1" smtClean="0">
                <a:solidFill>
                  <a:schemeClr val="tx1"/>
                </a:solidFill>
                <a:latin typeface="Arial" charset="0"/>
                <a:ea typeface="+mn-ea"/>
                <a:cs typeface="+mn-cs"/>
              </a:rPr>
              <a:t>months</a:t>
            </a:r>
            <a:r>
              <a:rPr lang="fr-BE" sz="1200" b="0" i="0" u="none" strike="noStrike" kern="1200" baseline="0" dirty="0" smtClean="0">
                <a:solidFill>
                  <a:schemeClr val="tx1"/>
                </a:solidFill>
                <a:latin typeface="Arial" charset="0"/>
                <a:ea typeface="+mn-ea"/>
                <a:cs typeface="+mn-cs"/>
              </a:rPr>
              <a:t>.</a:t>
            </a:r>
          </a:p>
        </p:txBody>
      </p:sp>
      <p:sp>
        <p:nvSpPr>
          <p:cNvPr id="4" name="Slide Number Placeholder 3"/>
          <p:cNvSpPr>
            <a:spLocks noGrp="1"/>
          </p:cNvSpPr>
          <p:nvPr>
            <p:ph type="sldNum" sz="quarter" idx="10"/>
          </p:nvPr>
        </p:nvSpPr>
        <p:spPr/>
        <p:txBody>
          <a:bodyPr/>
          <a:lstStyle/>
          <a:p>
            <a:fld id="{0092B2D2-748F-4979-AEA9-D42BA039DA45}" type="slidenum">
              <a:rPr lang="en-GB" altLang="en-US" smtClean="0"/>
              <a:pPr/>
              <a:t>2</a:t>
            </a:fld>
            <a:endParaRPr lang="en-GB" altLang="en-US"/>
          </a:p>
        </p:txBody>
      </p:sp>
    </p:spTree>
    <p:extLst>
      <p:ext uri="{BB962C8B-B14F-4D97-AF65-F5344CB8AC3E}">
        <p14:creationId xmlns:p14="http://schemas.microsoft.com/office/powerpoint/2010/main" val="32901131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endParaRPr lang="en-GB" sz="1100" i="1" dirty="0"/>
          </a:p>
          <a:p>
            <a:pPr algn="just"/>
            <a:r>
              <a:rPr lang="fr-BE" sz="1100" i="1" dirty="0" err="1"/>
              <a:t>Mobility</a:t>
            </a:r>
            <a:r>
              <a:rPr lang="fr-BE" sz="1100" i="1" dirty="0"/>
              <a:t> </a:t>
            </a:r>
            <a:r>
              <a:rPr lang="fr-BE" sz="1100" i="1" dirty="0" err="1"/>
              <a:t>means</a:t>
            </a:r>
            <a:r>
              <a:rPr lang="fr-BE" sz="1100" i="1" dirty="0"/>
              <a:t> </a:t>
            </a:r>
            <a:r>
              <a:rPr lang="fr-BE" sz="1100" i="1" dirty="0" err="1"/>
              <a:t>travel</a:t>
            </a:r>
            <a:r>
              <a:rPr lang="fr-BE" sz="1100" i="1" dirty="0"/>
              <a:t> +</a:t>
            </a:r>
            <a:r>
              <a:rPr lang="fr-BE" sz="1100" i="1" dirty="0" err="1"/>
              <a:t>activity</a:t>
            </a:r>
            <a:endParaRPr lang="en-GB" sz="1100" i="1" dirty="0"/>
          </a:p>
          <a:p>
            <a:pPr algn="just"/>
            <a:r>
              <a:rPr lang="en-GB" sz="1100" i="1" dirty="0"/>
              <a:t>Examples:</a:t>
            </a:r>
          </a:p>
          <a:p>
            <a:pPr algn="just"/>
            <a:endParaRPr lang="en-GB" sz="1100" dirty="0"/>
          </a:p>
          <a:p>
            <a:pPr algn="just"/>
            <a:r>
              <a:rPr lang="en-GB" sz="1100" i="1" dirty="0"/>
              <a:t>If a </a:t>
            </a:r>
            <a:r>
              <a:rPr lang="en-GB" sz="1100" b="1" i="1" dirty="0"/>
              <a:t>staff</a:t>
            </a:r>
            <a:r>
              <a:rPr lang="en-GB" sz="1100" i="1" dirty="0"/>
              <a:t> from Paris (France) is taking part in a mobility to  Brussels (Belgium) during 2 days, the beneficiary will apply 2 unit costs of 120 Euros each, for a total of 240 Euros.</a:t>
            </a:r>
            <a:endParaRPr lang="en-GB" sz="1100" dirty="0"/>
          </a:p>
          <a:p>
            <a:pPr algn="just"/>
            <a:r>
              <a:rPr lang="en-GB" sz="1100" dirty="0"/>
              <a:t> </a:t>
            </a:r>
          </a:p>
          <a:p>
            <a:pPr algn="just"/>
            <a:r>
              <a:rPr lang="en-GB" sz="1100" i="1" dirty="0"/>
              <a:t>If a </a:t>
            </a:r>
            <a:r>
              <a:rPr lang="en-GB" sz="1100" b="1" i="1" dirty="0"/>
              <a:t>staff</a:t>
            </a:r>
            <a:r>
              <a:rPr lang="en-GB" sz="1100" i="1" dirty="0"/>
              <a:t> from Paris (France) is taking part in a mobility to Brussels (Belgium) during 20 days, the beneficiary will apply 14 unit costs of 120 Euros each + 6 unit costs of 70 Euros each for a total of 2.100 Euros.</a:t>
            </a:r>
            <a:endParaRPr lang="en-GB" sz="1100" dirty="0"/>
          </a:p>
          <a:p>
            <a:pPr algn="just"/>
            <a:r>
              <a:rPr lang="en-GB" sz="1100" i="1" dirty="0"/>
              <a:t> </a:t>
            </a:r>
            <a:endParaRPr lang="en-GB" sz="1100" dirty="0"/>
          </a:p>
          <a:p>
            <a:pPr algn="just"/>
            <a:r>
              <a:rPr lang="en-GB" sz="1100" i="1" dirty="0"/>
              <a:t>If a </a:t>
            </a:r>
            <a:r>
              <a:rPr lang="en-GB" sz="1100" b="1" i="1" dirty="0"/>
              <a:t>student</a:t>
            </a:r>
            <a:r>
              <a:rPr lang="en-GB" sz="1100" i="1" dirty="0"/>
              <a:t> from Paris (France) is taking part in a mobility to Berlin (Germany) during 22 days, the beneficiary will apply 14 unit costs of 55 Euros each and 8 unit costs of 40 Euros each, for a total of 1.090 Euros.</a:t>
            </a:r>
            <a:endParaRPr lang="en-GB" sz="1100" dirty="0"/>
          </a:p>
          <a:p>
            <a:pPr algn="just"/>
            <a:r>
              <a:rPr lang="en-GB" sz="1100" i="1" dirty="0"/>
              <a:t> </a:t>
            </a:r>
            <a:endParaRPr lang="en-GB" sz="1100" dirty="0"/>
          </a:p>
          <a:p>
            <a:pPr algn="just"/>
            <a:r>
              <a:rPr lang="en-US" sz="1100" dirty="0" smtClean="0"/>
              <a:t>Unit cost for Travel for a distance band 10-99 km = 20€ (costs of stay eligible).</a:t>
            </a:r>
            <a:r>
              <a:rPr lang="en-GB" sz="1100" dirty="0" smtClean="0"/>
              <a:t> </a:t>
            </a:r>
            <a:endParaRPr lang="en-GB" sz="1100" dirty="0"/>
          </a:p>
          <a:p>
            <a:pPr algn="just"/>
            <a:r>
              <a:rPr lang="en-GB" sz="1100" dirty="0"/>
              <a:t>The calculation of the grant is based exclusively on </a:t>
            </a:r>
            <a:r>
              <a:rPr lang="en-GB" dirty="0"/>
              <a:t>the application of the unit costs and is independent from the actual costs incurred for the stay. The unit costs amounts defined to cover staff and students costs of stay will be used for determining the final eligible grant resulting from the analysis of the final report. However, for the implementation of the activities during the grant agreement period, beneficiaries are free to define their own modalities for the reimbursement of the costs of stay incurred by their staff/students.</a:t>
            </a:r>
          </a:p>
          <a:p>
            <a:endParaRPr lang="en-GB" dirty="0"/>
          </a:p>
        </p:txBody>
      </p:sp>
      <p:sp>
        <p:nvSpPr>
          <p:cNvPr id="4" name="Slide Number Placeholder 3"/>
          <p:cNvSpPr>
            <a:spLocks noGrp="1"/>
          </p:cNvSpPr>
          <p:nvPr>
            <p:ph type="sldNum" sz="quarter" idx="10"/>
          </p:nvPr>
        </p:nvSpPr>
        <p:spPr/>
        <p:txBody>
          <a:bodyPr/>
          <a:lstStyle/>
          <a:p>
            <a:fld id="{0092B2D2-748F-4979-AEA9-D42BA039DA45}" type="slidenum">
              <a:rPr lang="en-GB" altLang="en-US" smtClean="0"/>
              <a:pPr/>
              <a:t>20</a:t>
            </a:fld>
            <a:endParaRPr lang="en-GB" altLang="en-US"/>
          </a:p>
        </p:txBody>
      </p:sp>
    </p:spTree>
    <p:extLst>
      <p:ext uri="{BB962C8B-B14F-4D97-AF65-F5344CB8AC3E}">
        <p14:creationId xmlns:p14="http://schemas.microsoft.com/office/powerpoint/2010/main" val="29258017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07740" y="4506462"/>
            <a:ext cx="5979520" cy="4443650"/>
          </a:xfrm>
        </p:spPr>
        <p:txBody>
          <a:bodyPr/>
          <a:lstStyle/>
          <a:p>
            <a:endParaRPr lang="en-GB" dirty="0"/>
          </a:p>
          <a:p>
            <a:pPr algn="just"/>
            <a:r>
              <a:rPr lang="en-GB" dirty="0"/>
              <a:t>Another important issue concerns the </a:t>
            </a:r>
            <a:r>
              <a:rPr lang="en-GB" b="1" dirty="0"/>
              <a:t>Supporting documents. Why? In case of financial check, the project must be duly documented, this is a requirement set in the GA. </a:t>
            </a:r>
          </a:p>
          <a:p>
            <a:pPr algn="just"/>
            <a:r>
              <a:rPr lang="en-GB" dirty="0"/>
              <a:t>Originals must be kept by the beneficiaries. Readable copies must be kept by the coordinator with the project documentation and submitted with the Final report and Financial statement when specifically requested. Please note that, if there are doubts on the actual implementation of any particular activity or expenditure, the Agency may request to be provided with the corresponding supporting documents.</a:t>
            </a:r>
          </a:p>
          <a:p>
            <a:pPr algn="just"/>
            <a:endParaRPr lang="en-GB" dirty="0"/>
          </a:p>
          <a:p>
            <a:pPr algn="just"/>
            <a:r>
              <a:rPr lang="en-GB" dirty="0"/>
              <a:t>Please bear in mind that </a:t>
            </a:r>
            <a:r>
              <a:rPr lang="en-GB" u="sng" dirty="0"/>
              <a:t>submitting the required supporting documents is an integral part of the Agreement </a:t>
            </a:r>
            <a:r>
              <a:rPr lang="en-GB" u="sng" dirty="0" smtClean="0"/>
              <a:t>obligations.</a:t>
            </a:r>
            <a:endParaRPr lang="en-GB" u="sng" dirty="0"/>
          </a:p>
          <a:p>
            <a:pPr algn="just"/>
            <a:endParaRPr lang="en-GB" u="sng" dirty="0"/>
          </a:p>
          <a:p>
            <a:pPr algn="just"/>
            <a:r>
              <a:rPr lang="en-GB" dirty="0"/>
              <a:t>For all grants, an (Audit) Certificate on the action's financial statements and underlying accounts ("Report of Factual Findings on the Final Financial Report – Type II") must be sent with the Final report and the required supporting documents. </a:t>
            </a:r>
            <a:r>
              <a:rPr lang="en-GB" dirty="0" smtClean="0"/>
              <a:t>The obligatory template </a:t>
            </a:r>
            <a:r>
              <a:rPr lang="en-GB" dirty="0"/>
              <a:t>will be available in the upcoming months in the beneficiary space section. </a:t>
            </a:r>
          </a:p>
          <a:p>
            <a:pPr algn="just"/>
            <a:r>
              <a:rPr lang="en-GB" dirty="0"/>
              <a:t>The purpose of this external audit report is to provide the Agency with a reasonable assurance that the costs as well as the receipts have been declared in the Final Report in accordance with the relevant legal and financial provisions of the GA. </a:t>
            </a:r>
          </a:p>
          <a:p>
            <a:pPr algn="just"/>
            <a:r>
              <a:rPr lang="en-GB" dirty="0"/>
              <a:t>It should be a qualified external auditor (including the statutory external auditor):</a:t>
            </a:r>
          </a:p>
          <a:p>
            <a:pPr marL="170065" indent="-170065" algn="just">
              <a:buFontTx/>
              <a:buChar char="-"/>
            </a:pPr>
            <a:r>
              <a:rPr lang="en-GB" dirty="0"/>
              <a:t>Must be independent from the beneficiary</a:t>
            </a:r>
          </a:p>
          <a:p>
            <a:pPr marL="170065" indent="-170065" algn="just">
              <a:buFontTx/>
              <a:buChar char="-"/>
            </a:pPr>
            <a:r>
              <a:rPr lang="en-GB" dirty="0"/>
              <a:t>Must be qualified to perform audits in accordance with national legislation</a:t>
            </a:r>
          </a:p>
          <a:p>
            <a:endParaRPr lang="en-GB" dirty="0"/>
          </a:p>
        </p:txBody>
      </p:sp>
      <p:sp>
        <p:nvSpPr>
          <p:cNvPr id="4" name="Slide Number Placeholder 3"/>
          <p:cNvSpPr>
            <a:spLocks noGrp="1"/>
          </p:cNvSpPr>
          <p:nvPr>
            <p:ph type="sldNum" sz="quarter" idx="10"/>
          </p:nvPr>
        </p:nvSpPr>
        <p:spPr/>
        <p:txBody>
          <a:bodyPr/>
          <a:lstStyle/>
          <a:p>
            <a:fld id="{0092B2D2-748F-4979-AEA9-D42BA039DA45}" type="slidenum">
              <a:rPr lang="en-GB" altLang="en-US" smtClean="0"/>
              <a:pPr/>
              <a:t>21</a:t>
            </a:fld>
            <a:endParaRPr lang="en-GB" altLang="en-US"/>
          </a:p>
        </p:txBody>
      </p:sp>
    </p:spTree>
    <p:extLst>
      <p:ext uri="{BB962C8B-B14F-4D97-AF65-F5344CB8AC3E}">
        <p14:creationId xmlns:p14="http://schemas.microsoft.com/office/powerpoint/2010/main" val="11558728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Here is an overview</a:t>
            </a:r>
            <a:r>
              <a:rPr lang="en-GB" baseline="0" dirty="0" smtClean="0"/>
              <a:t> and summary table with all the supporting docs. It is shown in the Guidelines. </a:t>
            </a:r>
            <a:endParaRPr lang="en-GB" dirty="0"/>
          </a:p>
        </p:txBody>
      </p:sp>
      <p:sp>
        <p:nvSpPr>
          <p:cNvPr id="4" name="Slide Number Placeholder 3"/>
          <p:cNvSpPr>
            <a:spLocks noGrp="1"/>
          </p:cNvSpPr>
          <p:nvPr>
            <p:ph type="sldNum" sz="quarter" idx="10"/>
          </p:nvPr>
        </p:nvSpPr>
        <p:spPr/>
        <p:txBody>
          <a:bodyPr/>
          <a:lstStyle/>
          <a:p>
            <a:fld id="{0092B2D2-748F-4979-AEA9-D42BA039DA45}" type="slidenum">
              <a:rPr lang="en-GB" altLang="en-US" smtClean="0"/>
              <a:pPr/>
              <a:t>22</a:t>
            </a:fld>
            <a:endParaRPr lang="en-GB" altLang="en-US"/>
          </a:p>
        </p:txBody>
      </p:sp>
    </p:spTree>
    <p:extLst>
      <p:ext uri="{BB962C8B-B14F-4D97-AF65-F5344CB8AC3E}">
        <p14:creationId xmlns:p14="http://schemas.microsoft.com/office/powerpoint/2010/main" val="10241214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defTabSz="922507">
              <a:defRPr/>
            </a:pPr>
            <a:r>
              <a:rPr lang="en-GB" dirty="0" smtClean="0"/>
              <a:t>We</a:t>
            </a:r>
            <a:r>
              <a:rPr lang="en-GB" baseline="0" dirty="0" smtClean="0"/>
              <a:t> are not going through each single point of the staff convention, all the references must be filled in and are important. But this is just to show you that the dates FROM </a:t>
            </a:r>
            <a:r>
              <a:rPr lang="en-GB" dirty="0"/>
              <a:t>TO and the </a:t>
            </a:r>
            <a:r>
              <a:rPr lang="en-GB" altLang="en-US" dirty="0"/>
              <a:t>Number of days worked on the project (according to time-sheet), the staff category and the country will be the parameters that will be taken into account for the check and control that the calculation of the unit costs has been applied correctly and in line with the final financial statement. 	</a:t>
            </a:r>
          </a:p>
          <a:p>
            <a:endParaRPr lang="en-GB" dirty="0"/>
          </a:p>
        </p:txBody>
      </p:sp>
      <p:sp>
        <p:nvSpPr>
          <p:cNvPr id="4" name="Slide Number Placeholder 3"/>
          <p:cNvSpPr>
            <a:spLocks noGrp="1"/>
          </p:cNvSpPr>
          <p:nvPr>
            <p:ph type="sldNum" sz="quarter" idx="10"/>
          </p:nvPr>
        </p:nvSpPr>
        <p:spPr/>
        <p:txBody>
          <a:bodyPr/>
          <a:lstStyle/>
          <a:p>
            <a:fld id="{0092B2D2-748F-4979-AEA9-D42BA039DA45}" type="slidenum">
              <a:rPr lang="en-GB" altLang="en-US" smtClean="0"/>
              <a:pPr/>
              <a:t>23</a:t>
            </a:fld>
            <a:endParaRPr lang="en-GB" altLang="en-US"/>
          </a:p>
        </p:txBody>
      </p:sp>
    </p:spTree>
    <p:extLst>
      <p:ext uri="{BB962C8B-B14F-4D97-AF65-F5344CB8AC3E}">
        <p14:creationId xmlns:p14="http://schemas.microsoft.com/office/powerpoint/2010/main" val="11558728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GB" dirty="0" smtClean="0"/>
              <a:t>Also in the Travel report, all elements are important, but the parameters for the calculation of unit costs are: Km,</a:t>
            </a:r>
            <a:r>
              <a:rPr lang="en-GB" baseline="0" dirty="0" smtClean="0"/>
              <a:t> days, home institution, and location of activities.</a:t>
            </a:r>
            <a:endParaRPr lang="en-GB" dirty="0"/>
          </a:p>
        </p:txBody>
      </p:sp>
      <p:sp>
        <p:nvSpPr>
          <p:cNvPr id="4" name="Slide Number Placeholder 3"/>
          <p:cNvSpPr>
            <a:spLocks noGrp="1"/>
          </p:cNvSpPr>
          <p:nvPr>
            <p:ph type="sldNum" sz="quarter" idx="10"/>
          </p:nvPr>
        </p:nvSpPr>
        <p:spPr/>
        <p:txBody>
          <a:bodyPr/>
          <a:lstStyle/>
          <a:p>
            <a:fld id="{0092B2D2-748F-4979-AEA9-D42BA039DA45}" type="slidenum">
              <a:rPr lang="en-GB" altLang="en-US" smtClean="0"/>
              <a:pPr/>
              <a:t>24</a:t>
            </a:fld>
            <a:endParaRPr lang="en-GB" altLang="en-US"/>
          </a:p>
        </p:txBody>
      </p:sp>
    </p:spTree>
    <p:extLst>
      <p:ext uri="{BB962C8B-B14F-4D97-AF65-F5344CB8AC3E}">
        <p14:creationId xmlns:p14="http://schemas.microsoft.com/office/powerpoint/2010/main" val="11558728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a:p>
            <a:endParaRPr lang="en-GB" dirty="0"/>
          </a:p>
        </p:txBody>
      </p:sp>
      <p:sp>
        <p:nvSpPr>
          <p:cNvPr id="4" name="Slide Number Placeholder 3"/>
          <p:cNvSpPr>
            <a:spLocks noGrp="1"/>
          </p:cNvSpPr>
          <p:nvPr>
            <p:ph type="sldNum" sz="quarter" idx="10"/>
          </p:nvPr>
        </p:nvSpPr>
        <p:spPr/>
        <p:txBody>
          <a:bodyPr/>
          <a:lstStyle/>
          <a:p>
            <a:fld id="{0092B2D2-748F-4979-AEA9-D42BA039DA45}" type="slidenum">
              <a:rPr lang="en-GB" altLang="en-US" smtClean="0"/>
              <a:pPr/>
              <a:t>25</a:t>
            </a:fld>
            <a:endParaRPr lang="en-GB" altLang="en-US"/>
          </a:p>
        </p:txBody>
      </p:sp>
    </p:spTree>
    <p:extLst>
      <p:ext uri="{BB962C8B-B14F-4D97-AF65-F5344CB8AC3E}">
        <p14:creationId xmlns:p14="http://schemas.microsoft.com/office/powerpoint/2010/main" val="42855310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GB" sz="1200" b="0" i="0" u="none" strike="noStrike" kern="1200" baseline="0" dirty="0" smtClean="0">
                <a:solidFill>
                  <a:schemeClr val="tx1"/>
                </a:solidFill>
                <a:latin typeface="Arial" charset="0"/>
                <a:ea typeface="+mn-ea"/>
                <a:cs typeface="+mn-cs"/>
              </a:rPr>
              <a:t>The grant contribution to the travel includes visa fees. Nevertheless, if a travel of more than 100 km is necessary in order to obtain a </a:t>
            </a:r>
            <a:r>
              <a:rPr lang="en-GB" sz="1200" b="1" i="0" u="none" strike="noStrike" kern="1200" baseline="0" dirty="0" smtClean="0">
                <a:solidFill>
                  <a:schemeClr val="tx1"/>
                </a:solidFill>
                <a:latin typeface="Arial" charset="0"/>
                <a:ea typeface="+mn-ea"/>
                <a:cs typeface="+mn-cs"/>
              </a:rPr>
              <a:t>visa</a:t>
            </a:r>
            <a:r>
              <a:rPr lang="en-GB" sz="1200" b="0" i="0" u="none" strike="noStrike" kern="1200" baseline="0" dirty="0" smtClean="0">
                <a:solidFill>
                  <a:schemeClr val="tx1"/>
                </a:solidFill>
                <a:latin typeface="Arial" charset="0"/>
                <a:ea typeface="+mn-ea"/>
                <a:cs typeface="+mn-cs"/>
              </a:rPr>
              <a:t>, unit costs for the corresponding travel and related costs of stay can be claimed. </a:t>
            </a:r>
          </a:p>
          <a:p>
            <a:pPr marL="228600" indent="-228600">
              <a:buFont typeface="+mj-lt"/>
              <a:buAutoNum type="arabicPeriod"/>
            </a:pPr>
            <a:r>
              <a:rPr lang="en-GB" sz="1200" b="0" i="0" u="none" strike="noStrike" kern="1200" baseline="0" dirty="0" smtClean="0">
                <a:solidFill>
                  <a:schemeClr val="tx1"/>
                </a:solidFill>
                <a:latin typeface="Arial" charset="0"/>
                <a:ea typeface="+mn-ea"/>
                <a:cs typeface="+mn-cs"/>
              </a:rPr>
              <a:t>The unit costs for travel also cover </a:t>
            </a:r>
            <a:r>
              <a:rPr lang="en-GB" sz="1200" b="1" i="0" u="none" strike="noStrike" kern="1200" baseline="0" dirty="0" smtClean="0">
                <a:solidFill>
                  <a:schemeClr val="tx1"/>
                </a:solidFill>
                <a:latin typeface="Arial" charset="0"/>
                <a:ea typeface="+mn-ea"/>
                <a:cs typeface="+mn-cs"/>
              </a:rPr>
              <a:t>cancellation costs</a:t>
            </a:r>
            <a:r>
              <a:rPr lang="en-GB" sz="1200" b="0" i="0" u="none" strike="noStrike" kern="1200" baseline="0" dirty="0" smtClean="0">
                <a:solidFill>
                  <a:schemeClr val="tx1"/>
                </a:solidFill>
                <a:latin typeface="Arial" charset="0"/>
                <a:ea typeface="+mn-ea"/>
                <a:cs typeface="+mn-cs"/>
              </a:rPr>
              <a:t>. Therefore, it is strongly recommended to purchase travel tickets including cancellation insurance. Except for cases of </a:t>
            </a:r>
            <a:r>
              <a:rPr lang="en-GB" sz="1200" b="1" i="1" u="none" strike="noStrike" kern="1200" baseline="0" dirty="0" smtClean="0">
                <a:solidFill>
                  <a:schemeClr val="tx1"/>
                </a:solidFill>
                <a:latin typeface="Arial" charset="0"/>
                <a:ea typeface="+mn-ea"/>
                <a:cs typeface="+mn-cs"/>
              </a:rPr>
              <a:t>force majeure</a:t>
            </a:r>
            <a:r>
              <a:rPr lang="en-GB" sz="1200" b="0" i="1" u="none" strike="noStrike" kern="1200" baseline="0" dirty="0" smtClean="0">
                <a:solidFill>
                  <a:schemeClr val="tx1"/>
                </a:solidFill>
                <a:latin typeface="Arial" charset="0"/>
                <a:ea typeface="+mn-ea"/>
                <a:cs typeface="+mn-cs"/>
              </a:rPr>
              <a:t> </a:t>
            </a:r>
            <a:r>
              <a:rPr lang="en-GB" sz="1200" b="0" i="0" u="none" strike="noStrike" kern="1200" baseline="0" dirty="0" smtClean="0">
                <a:solidFill>
                  <a:schemeClr val="tx1"/>
                </a:solidFill>
                <a:latin typeface="Arial" charset="0"/>
                <a:ea typeface="+mn-ea"/>
                <a:cs typeface="+mn-cs"/>
              </a:rPr>
              <a:t>or exceptional and duly justified cases, only unit costs for travel which actually took place can be reported and charged to the project. Prior written authorisation from the Agency is required in these cases. </a:t>
            </a:r>
          </a:p>
          <a:p>
            <a:pPr marL="228600" indent="-228600">
              <a:buFont typeface="+mj-lt"/>
              <a:buAutoNum type="arabicPeriod"/>
            </a:pPr>
            <a:r>
              <a:rPr lang="fr-BE" sz="1200" b="0" i="0" u="none" strike="noStrike" kern="1200" baseline="0" dirty="0" err="1" smtClean="0">
                <a:solidFill>
                  <a:schemeClr val="tx1"/>
                </a:solidFill>
                <a:latin typeface="Arial" charset="0"/>
                <a:ea typeface="+mn-ea"/>
                <a:cs typeface="+mn-cs"/>
              </a:rPr>
              <a:t>Before</a:t>
            </a:r>
            <a:r>
              <a:rPr lang="fr-BE" sz="1200" b="0" i="0" u="none" strike="noStrike" kern="1200" baseline="0" dirty="0" smtClean="0">
                <a:solidFill>
                  <a:schemeClr val="tx1"/>
                </a:solidFill>
                <a:latin typeface="Arial" charset="0"/>
                <a:ea typeface="+mn-ea"/>
                <a:cs typeface="+mn-cs"/>
              </a:rPr>
              <a:t> 2016 no </a:t>
            </a:r>
            <a:r>
              <a:rPr lang="fr-BE" sz="1200" b="0" i="0" u="none" strike="noStrike" kern="1200" baseline="0" dirty="0" err="1" smtClean="0">
                <a:solidFill>
                  <a:schemeClr val="tx1"/>
                </a:solidFill>
                <a:latin typeface="Arial" charset="0"/>
                <a:ea typeface="+mn-ea"/>
                <a:cs typeface="+mn-cs"/>
              </a:rPr>
              <a:t>travel</a:t>
            </a:r>
            <a:r>
              <a:rPr lang="fr-BE" sz="1200" b="0" i="0" u="none" strike="noStrike" kern="1200" baseline="0" dirty="0" smtClean="0">
                <a:solidFill>
                  <a:schemeClr val="tx1"/>
                </a:solidFill>
                <a:latin typeface="Arial" charset="0"/>
                <a:ea typeface="+mn-ea"/>
                <a:cs typeface="+mn-cs"/>
              </a:rPr>
              <a:t> band </a:t>
            </a:r>
            <a:r>
              <a:rPr lang="fr-BE" sz="1200" b="0" i="0" u="none" strike="noStrike" kern="1200" baseline="0" dirty="0" err="1" smtClean="0">
                <a:solidFill>
                  <a:schemeClr val="tx1"/>
                </a:solidFill>
                <a:latin typeface="Arial" charset="0"/>
                <a:ea typeface="+mn-ea"/>
                <a:cs typeface="+mn-cs"/>
              </a:rPr>
              <a:t>was</a:t>
            </a:r>
            <a:r>
              <a:rPr lang="fr-BE" sz="1200" b="0" i="0" u="none" strike="noStrike" kern="1200" baseline="0" dirty="0" smtClean="0">
                <a:solidFill>
                  <a:schemeClr val="tx1"/>
                </a:solidFill>
                <a:latin typeface="Arial" charset="0"/>
                <a:ea typeface="+mn-ea"/>
                <a:cs typeface="+mn-cs"/>
              </a:rPr>
              <a:t> </a:t>
            </a:r>
            <a:r>
              <a:rPr lang="fr-BE" sz="1200" b="0" i="0" u="none" strike="noStrike" kern="1200" baseline="0" dirty="0" err="1" smtClean="0">
                <a:solidFill>
                  <a:schemeClr val="tx1"/>
                </a:solidFill>
                <a:latin typeface="Arial" charset="0"/>
                <a:ea typeface="+mn-ea"/>
                <a:cs typeface="+mn-cs"/>
              </a:rPr>
              <a:t>granted</a:t>
            </a:r>
            <a:r>
              <a:rPr lang="fr-BE" sz="1200" b="0" i="0" u="none" strike="noStrike" kern="1200" baseline="0" dirty="0" smtClean="0">
                <a:solidFill>
                  <a:schemeClr val="tx1"/>
                </a:solidFill>
                <a:latin typeface="Arial" charset="0"/>
                <a:ea typeface="+mn-ea"/>
                <a:cs typeface="+mn-cs"/>
              </a:rPr>
              <a:t> for </a:t>
            </a:r>
            <a:r>
              <a:rPr lang="fr-BE" sz="1200" b="0" i="0" u="none" strike="noStrike" kern="1200" baseline="0" dirty="0" err="1" smtClean="0">
                <a:solidFill>
                  <a:schemeClr val="tx1"/>
                </a:solidFill>
                <a:latin typeface="Arial" charset="0"/>
                <a:ea typeface="+mn-ea"/>
                <a:cs typeface="+mn-cs"/>
              </a:rPr>
              <a:t>travels</a:t>
            </a:r>
            <a:r>
              <a:rPr lang="fr-BE" sz="1200" b="0" i="0" u="none" strike="noStrike" kern="1200" baseline="0" dirty="0" smtClean="0">
                <a:solidFill>
                  <a:schemeClr val="tx1"/>
                </a:solidFill>
                <a:latin typeface="Arial" charset="0"/>
                <a:ea typeface="+mn-ea"/>
                <a:cs typeface="+mn-cs"/>
              </a:rPr>
              <a:t> of </a:t>
            </a:r>
            <a:r>
              <a:rPr lang="fr-BE" sz="1200" b="0" i="0" u="none" strike="noStrike" kern="1200" baseline="0" dirty="0" err="1" smtClean="0">
                <a:solidFill>
                  <a:schemeClr val="tx1"/>
                </a:solidFill>
                <a:latin typeface="Arial" charset="0"/>
                <a:ea typeface="+mn-ea"/>
                <a:cs typeface="+mn-cs"/>
              </a:rPr>
              <a:t>less</a:t>
            </a:r>
            <a:r>
              <a:rPr lang="fr-BE" sz="1200" b="0" i="0" u="none" strike="noStrike" kern="1200" baseline="0" dirty="0" smtClean="0">
                <a:solidFill>
                  <a:schemeClr val="tx1"/>
                </a:solidFill>
                <a:latin typeface="Arial" charset="0"/>
                <a:ea typeface="+mn-ea"/>
                <a:cs typeface="+mn-cs"/>
              </a:rPr>
              <a:t> </a:t>
            </a:r>
            <a:r>
              <a:rPr lang="fr-BE" sz="1200" b="0" i="0" u="none" strike="noStrike" kern="1200" baseline="0" dirty="0" err="1" smtClean="0">
                <a:solidFill>
                  <a:schemeClr val="tx1"/>
                </a:solidFill>
                <a:latin typeface="Arial" charset="0"/>
                <a:ea typeface="+mn-ea"/>
                <a:cs typeface="+mn-cs"/>
              </a:rPr>
              <a:t>than</a:t>
            </a:r>
            <a:r>
              <a:rPr lang="fr-BE" sz="1200" b="0" i="0" u="none" strike="noStrike" kern="1200" baseline="0" dirty="0" smtClean="0">
                <a:solidFill>
                  <a:schemeClr val="tx1"/>
                </a:solidFill>
                <a:latin typeface="Arial" charset="0"/>
                <a:ea typeface="+mn-ea"/>
                <a:cs typeface="+mn-cs"/>
              </a:rPr>
              <a:t> 100 km. As </a:t>
            </a:r>
            <a:r>
              <a:rPr lang="fr-BE" sz="1200" b="0" i="0" u="none" strike="noStrike" kern="1200" baseline="0" dirty="0" err="1" smtClean="0">
                <a:solidFill>
                  <a:schemeClr val="tx1"/>
                </a:solidFill>
                <a:latin typeface="Arial" charset="0"/>
                <a:ea typeface="+mn-ea"/>
                <a:cs typeface="+mn-cs"/>
              </a:rPr>
              <a:t>from</a:t>
            </a:r>
            <a:r>
              <a:rPr lang="fr-BE" sz="1200" b="0" i="0" u="none" strike="noStrike" kern="1200" baseline="0" dirty="0" smtClean="0">
                <a:solidFill>
                  <a:schemeClr val="tx1"/>
                </a:solidFill>
                <a:latin typeface="Arial" charset="0"/>
                <a:ea typeface="+mn-ea"/>
                <a:cs typeface="+mn-cs"/>
              </a:rPr>
              <a:t> 2017, </a:t>
            </a:r>
            <a:r>
              <a:rPr lang="fr-BE" sz="1200" b="0" i="0" u="none" strike="noStrike" kern="1200" baseline="0" dirty="0" err="1" smtClean="0">
                <a:solidFill>
                  <a:schemeClr val="tx1"/>
                </a:solidFill>
                <a:latin typeface="Arial" charset="0"/>
                <a:ea typeface="+mn-ea"/>
                <a:cs typeface="+mn-cs"/>
              </a:rPr>
              <a:t>a</a:t>
            </a:r>
            <a:r>
              <a:rPr lang="fr-BE" sz="1200" b="0" i="0" u="none" strike="noStrike" kern="1200" baseline="0" dirty="0" smtClean="0">
                <a:solidFill>
                  <a:schemeClr val="tx1"/>
                </a:solidFill>
                <a:latin typeface="Arial" charset="0"/>
                <a:ea typeface="+mn-ea"/>
                <a:cs typeface="+mn-cs"/>
              </a:rPr>
              <a:t> contribution of 20€ </a:t>
            </a:r>
            <a:r>
              <a:rPr lang="fr-BE" sz="1200" b="0" i="0" u="none" strike="noStrike" kern="1200" baseline="0" dirty="0" err="1" smtClean="0">
                <a:solidFill>
                  <a:schemeClr val="tx1"/>
                </a:solidFill>
                <a:latin typeface="Arial" charset="0"/>
                <a:ea typeface="+mn-ea"/>
                <a:cs typeface="+mn-cs"/>
              </a:rPr>
              <a:t>is</a:t>
            </a:r>
            <a:r>
              <a:rPr lang="fr-BE" sz="1200" b="0" i="0" u="none" strike="noStrike" kern="1200" baseline="0" dirty="0" smtClean="0">
                <a:solidFill>
                  <a:schemeClr val="tx1"/>
                </a:solidFill>
                <a:latin typeface="Arial" charset="0"/>
                <a:ea typeface="+mn-ea"/>
                <a:cs typeface="+mn-cs"/>
              </a:rPr>
              <a:t> </a:t>
            </a:r>
            <a:r>
              <a:rPr lang="fr-BE" sz="1200" b="0" i="0" u="none" strike="noStrike" kern="1200" baseline="0" dirty="0" err="1" smtClean="0">
                <a:solidFill>
                  <a:schemeClr val="tx1"/>
                </a:solidFill>
                <a:latin typeface="Arial" charset="0"/>
                <a:ea typeface="+mn-ea"/>
                <a:cs typeface="+mn-cs"/>
              </a:rPr>
              <a:t>given</a:t>
            </a:r>
            <a:r>
              <a:rPr lang="fr-BE" sz="1200" b="0" i="0" u="none" strike="noStrike" kern="1200" baseline="0" dirty="0" smtClean="0">
                <a:solidFill>
                  <a:schemeClr val="tx1"/>
                </a:solidFill>
                <a:latin typeface="Arial" charset="0"/>
                <a:ea typeface="+mn-ea"/>
                <a:cs typeface="+mn-cs"/>
              </a:rPr>
              <a:t> as unit </a:t>
            </a:r>
            <a:r>
              <a:rPr lang="fr-BE" sz="1200" b="0" i="0" u="none" strike="noStrike" kern="1200" baseline="0" dirty="0" err="1" smtClean="0">
                <a:solidFill>
                  <a:schemeClr val="tx1"/>
                </a:solidFill>
                <a:latin typeface="Arial" charset="0"/>
                <a:ea typeface="+mn-ea"/>
                <a:cs typeface="+mn-cs"/>
              </a:rPr>
              <a:t>cost</a:t>
            </a:r>
            <a:r>
              <a:rPr lang="fr-BE" sz="1200" b="0" i="0" u="none" strike="noStrike" kern="1200" baseline="0" dirty="0" smtClean="0">
                <a:solidFill>
                  <a:schemeClr val="tx1"/>
                </a:solidFill>
                <a:latin typeface="Arial" charset="0"/>
                <a:ea typeface="+mn-ea"/>
                <a:cs typeface="+mn-cs"/>
              </a:rPr>
              <a:t> for </a:t>
            </a:r>
            <a:r>
              <a:rPr lang="fr-BE" sz="1200" b="0" i="0" u="none" strike="noStrike" kern="1200" baseline="0" dirty="0" err="1" smtClean="0">
                <a:solidFill>
                  <a:schemeClr val="tx1"/>
                </a:solidFill>
                <a:latin typeface="Arial" charset="0"/>
                <a:ea typeface="+mn-ea"/>
                <a:cs typeface="+mn-cs"/>
              </a:rPr>
              <a:t>this</a:t>
            </a:r>
            <a:r>
              <a:rPr lang="fr-BE" sz="1200" b="0" i="0" u="none" strike="noStrike" kern="1200" baseline="0" dirty="0" smtClean="0">
                <a:solidFill>
                  <a:schemeClr val="tx1"/>
                </a:solidFill>
                <a:latin typeface="Arial" charset="0"/>
                <a:ea typeface="+mn-ea"/>
                <a:cs typeface="+mn-cs"/>
              </a:rPr>
              <a:t> distance band.</a:t>
            </a:r>
          </a:p>
          <a:p>
            <a:pPr marL="228600" marR="0" indent="-228600" algn="l" defTabSz="914400" rtl="0" eaLnBrk="1" fontAlgn="base" latinLnBrk="0" hangingPunct="1">
              <a:lnSpc>
                <a:spcPct val="100000"/>
              </a:lnSpc>
              <a:spcBef>
                <a:spcPct val="30000"/>
              </a:spcBef>
              <a:spcAft>
                <a:spcPct val="0"/>
              </a:spcAft>
              <a:buClrTx/>
              <a:buSzTx/>
              <a:buFont typeface="+mj-lt"/>
              <a:buAutoNum type="arabicPeriod"/>
              <a:tabLst/>
              <a:defRPr/>
            </a:pPr>
            <a:r>
              <a:rPr lang="fr-BE" sz="1200" b="0" i="0" u="none" strike="noStrike" kern="1200" baseline="0" dirty="0" smtClean="0">
                <a:solidFill>
                  <a:schemeClr val="tx1"/>
                </a:solidFill>
                <a:latin typeface="Arial" charset="0"/>
                <a:ea typeface="+mn-ea"/>
                <a:cs typeface="+mn-cs"/>
              </a:rPr>
              <a:t>For 2015 and 2016, the </a:t>
            </a:r>
            <a:r>
              <a:rPr lang="fr-BE" sz="1200" b="0" i="0" u="none" strike="noStrike" kern="1200" baseline="0" dirty="0" err="1" smtClean="0">
                <a:solidFill>
                  <a:schemeClr val="tx1"/>
                </a:solidFill>
                <a:latin typeface="Arial" charset="0"/>
                <a:ea typeface="+mn-ea"/>
                <a:cs typeface="+mn-cs"/>
              </a:rPr>
              <a:t>eReport</a:t>
            </a:r>
            <a:r>
              <a:rPr lang="fr-BE" sz="1200" b="0" i="0" u="none" strike="noStrike" kern="1200" baseline="0" dirty="0" smtClean="0">
                <a:solidFill>
                  <a:schemeClr val="tx1"/>
                </a:solidFill>
                <a:latin typeface="Arial" charset="0"/>
                <a:ea typeface="+mn-ea"/>
                <a:cs typeface="+mn-cs"/>
              </a:rPr>
              <a:t> </a:t>
            </a:r>
            <a:r>
              <a:rPr lang="x-none" sz="1200" kern="1200" dirty="0" smtClean="0">
                <a:solidFill>
                  <a:schemeClr val="tx1"/>
                </a:solidFill>
                <a:effectLst/>
                <a:latin typeface="Arial" charset="0"/>
                <a:ea typeface="+mn-ea"/>
                <a:cs typeface="+mn-cs"/>
              </a:rPr>
              <a:t>The Agency is currently </a:t>
            </a:r>
            <a:r>
              <a:rPr lang="en-GB" sz="1200" kern="1200" dirty="0" smtClean="0">
                <a:solidFill>
                  <a:schemeClr val="tx1"/>
                </a:solidFill>
                <a:effectLst/>
                <a:latin typeface="Arial" charset="0"/>
                <a:ea typeface="+mn-ea"/>
                <a:cs typeface="+mn-cs"/>
              </a:rPr>
              <a:t>using </a:t>
            </a:r>
            <a:r>
              <a:rPr lang="x-none" sz="1200" kern="1200" dirty="0" smtClean="0">
                <a:solidFill>
                  <a:schemeClr val="tx1"/>
                </a:solidFill>
                <a:effectLst/>
                <a:latin typeface="Arial" charset="0"/>
                <a:ea typeface="+mn-ea"/>
                <a:cs typeface="+mn-cs"/>
              </a:rPr>
              <a:t>an e</a:t>
            </a:r>
            <a:r>
              <a:rPr lang="en-GB" sz="1200" kern="1200" dirty="0" smtClean="0">
                <a:solidFill>
                  <a:schemeClr val="tx1"/>
                </a:solidFill>
                <a:effectLst/>
                <a:latin typeface="Arial" charset="0"/>
                <a:ea typeface="+mn-ea"/>
                <a:cs typeface="+mn-cs"/>
              </a:rPr>
              <a:t>-</a:t>
            </a:r>
            <a:r>
              <a:rPr lang="x-none" sz="1200" kern="1200" dirty="0" smtClean="0">
                <a:solidFill>
                  <a:schemeClr val="tx1"/>
                </a:solidFill>
                <a:effectLst/>
                <a:latin typeface="Arial" charset="0"/>
                <a:ea typeface="+mn-ea"/>
                <a:cs typeface="+mn-cs"/>
              </a:rPr>
              <a:t>Reporting system. The </a:t>
            </a:r>
            <a:r>
              <a:rPr lang="en-GB" sz="1200" kern="1200" dirty="0" smtClean="0">
                <a:solidFill>
                  <a:schemeClr val="tx1"/>
                </a:solidFill>
                <a:effectLst/>
                <a:latin typeface="Arial" charset="0"/>
                <a:ea typeface="+mn-ea"/>
                <a:cs typeface="+mn-cs"/>
              </a:rPr>
              <a:t>Progress and Final </a:t>
            </a:r>
            <a:r>
              <a:rPr lang="x-none" sz="1200" kern="1200" dirty="0" smtClean="0">
                <a:solidFill>
                  <a:schemeClr val="tx1"/>
                </a:solidFill>
                <a:effectLst/>
                <a:latin typeface="Arial" charset="0"/>
                <a:ea typeface="+mn-ea"/>
                <a:cs typeface="+mn-cs"/>
              </a:rPr>
              <a:t>Report ha</a:t>
            </a:r>
            <a:r>
              <a:rPr lang="en-GB" sz="1200" kern="1200" dirty="0" err="1" smtClean="0">
                <a:solidFill>
                  <a:schemeClr val="tx1"/>
                </a:solidFill>
                <a:effectLst/>
                <a:latin typeface="Arial" charset="0"/>
                <a:ea typeface="+mn-ea"/>
                <a:cs typeface="+mn-cs"/>
              </a:rPr>
              <a:t>ve</a:t>
            </a:r>
            <a:r>
              <a:rPr lang="x-none" sz="1200" kern="1200" dirty="0" smtClean="0">
                <a:solidFill>
                  <a:schemeClr val="tx1"/>
                </a:solidFill>
                <a:effectLst/>
                <a:latin typeface="Arial" charset="0"/>
                <a:ea typeface="+mn-ea"/>
                <a:cs typeface="+mn-cs"/>
              </a:rPr>
              <a:t> to be filled in and submitted via the eReports system, which is an online tool available on the Participant Portal. The eReports User Guide </a:t>
            </a:r>
            <a:r>
              <a:rPr lang="en-GB" sz="1200" kern="1200" dirty="0" smtClean="0">
                <a:solidFill>
                  <a:schemeClr val="tx1"/>
                </a:solidFill>
                <a:effectLst/>
                <a:latin typeface="Arial" charset="0"/>
                <a:ea typeface="+mn-ea"/>
                <a:cs typeface="+mn-cs"/>
              </a:rPr>
              <a:t>available at the </a:t>
            </a:r>
            <a:r>
              <a:rPr lang="x-none" sz="1200" kern="1200" dirty="0" smtClean="0">
                <a:solidFill>
                  <a:schemeClr val="tx1"/>
                </a:solidFill>
                <a:effectLst/>
                <a:latin typeface="Arial" charset="0"/>
                <a:ea typeface="+mn-ea"/>
                <a:cs typeface="+mn-cs"/>
              </a:rPr>
              <a:t>link </a:t>
            </a:r>
            <a:r>
              <a:rPr lang="x-none" sz="1200" u="none" strike="noStrike" kern="1200" dirty="0" smtClean="0">
                <a:solidFill>
                  <a:schemeClr val="tx1"/>
                </a:solidFill>
                <a:effectLst/>
                <a:latin typeface="Arial" charset="0"/>
                <a:ea typeface="+mn-ea"/>
                <a:cs typeface="+mn-cs"/>
                <a:hlinkClick r:id="rId3"/>
              </a:rPr>
              <a:t>https://eacea.ec.europa.eu/erasmus-plus/beneficiaries-space_en</a:t>
            </a:r>
            <a:r>
              <a:rPr lang="x-none" sz="1200" kern="1200" dirty="0" smtClean="0">
                <a:solidFill>
                  <a:schemeClr val="tx1"/>
                </a:solidFill>
                <a:effectLst/>
                <a:latin typeface="Arial" charset="0"/>
                <a:ea typeface="+mn-ea"/>
                <a:cs typeface="+mn-cs"/>
              </a:rPr>
              <a:t> will provide you with detailed instructions on how to complete and submit a Project Report using </a:t>
            </a:r>
            <a:r>
              <a:rPr lang="en-GB" sz="1200" kern="1200" dirty="0" smtClean="0">
                <a:solidFill>
                  <a:schemeClr val="tx1"/>
                </a:solidFill>
                <a:effectLst/>
                <a:latin typeface="Arial" charset="0"/>
                <a:ea typeface="+mn-ea"/>
                <a:cs typeface="+mn-cs"/>
              </a:rPr>
              <a:t>the </a:t>
            </a:r>
            <a:r>
              <a:rPr lang="x-none" sz="1200" kern="1200" dirty="0" smtClean="0">
                <a:solidFill>
                  <a:schemeClr val="tx1"/>
                </a:solidFill>
                <a:effectLst/>
                <a:latin typeface="Arial" charset="0"/>
                <a:ea typeface="+mn-ea"/>
                <a:cs typeface="+mn-cs"/>
              </a:rPr>
              <a:t>eReport</a:t>
            </a:r>
            <a:r>
              <a:rPr lang="en-GB" sz="1200" kern="1200" dirty="0" err="1" smtClean="0">
                <a:solidFill>
                  <a:schemeClr val="tx1"/>
                </a:solidFill>
                <a:effectLst/>
                <a:latin typeface="Arial" charset="0"/>
                <a:ea typeface="+mn-ea"/>
                <a:cs typeface="+mn-cs"/>
              </a:rPr>
              <a:t>ing</a:t>
            </a:r>
            <a:r>
              <a:rPr lang="en-GB" sz="1200" kern="1200" dirty="0" smtClean="0">
                <a:solidFill>
                  <a:schemeClr val="tx1"/>
                </a:solidFill>
                <a:effectLst/>
                <a:latin typeface="Arial" charset="0"/>
                <a:ea typeface="+mn-ea"/>
                <a:cs typeface="+mn-cs"/>
              </a:rPr>
              <a:t> methodology</a:t>
            </a:r>
            <a:r>
              <a:rPr lang="x-none" sz="1200" kern="1200" dirty="0" smtClean="0">
                <a:solidFill>
                  <a:schemeClr val="tx1"/>
                </a:solidFill>
                <a:effectLst/>
                <a:latin typeface="Arial" charset="0"/>
                <a:ea typeface="+mn-ea"/>
                <a:cs typeface="+mn-cs"/>
              </a:rPr>
              <a:t>. </a:t>
            </a:r>
            <a:endParaRPr lang="en-GB" sz="1200" kern="1200" dirty="0" smtClean="0">
              <a:solidFill>
                <a:schemeClr val="tx1"/>
              </a:solidFill>
              <a:effectLst/>
              <a:latin typeface="Arial" charset="0"/>
              <a:ea typeface="+mn-ea"/>
              <a:cs typeface="+mn-cs"/>
            </a:endParaRPr>
          </a:p>
          <a:p>
            <a:pPr marL="228600" indent="-228600">
              <a:buFont typeface="+mj-lt"/>
              <a:buAutoNum type="arabicPeriod"/>
            </a:pPr>
            <a:endParaRPr lang="en-GB" sz="1200" b="0" i="0" u="none" strike="noStrike" kern="1200" baseline="0" dirty="0" smtClean="0">
              <a:solidFill>
                <a:schemeClr val="tx1"/>
              </a:solidFill>
              <a:latin typeface="Arial" charset="0"/>
              <a:ea typeface="+mn-ea"/>
              <a:cs typeface="+mn-cs"/>
            </a:endParaRPr>
          </a:p>
          <a:p>
            <a:pPr marL="228600" indent="-228600">
              <a:buFont typeface="+mj-lt"/>
              <a:buAutoNum type="arabicPeriod"/>
            </a:pPr>
            <a:endParaRPr lang="fr-BE" sz="1200" b="0" i="0" u="none" strike="noStrike" kern="1200" baseline="0" dirty="0" smtClean="0">
              <a:solidFill>
                <a:schemeClr val="tx1"/>
              </a:solidFill>
              <a:latin typeface="Arial" charset="0"/>
              <a:ea typeface="+mn-ea"/>
              <a:cs typeface="+mn-cs"/>
            </a:endParaRPr>
          </a:p>
          <a:p>
            <a:pPr marL="228600" indent="-228600">
              <a:buFont typeface="+mj-lt"/>
              <a:buAutoNum type="arabicPeriod"/>
            </a:pPr>
            <a:endParaRPr lang="en-GB" sz="1200" b="0" i="0" u="none" strike="noStrike" kern="1200" baseline="0" dirty="0" smtClean="0">
              <a:solidFill>
                <a:schemeClr val="tx1"/>
              </a:solidFill>
              <a:latin typeface="Arial" charset="0"/>
              <a:ea typeface="+mn-ea"/>
              <a:cs typeface="+mn-cs"/>
            </a:endParaRPr>
          </a:p>
          <a:p>
            <a:endParaRPr lang="en-GB" dirty="0"/>
          </a:p>
        </p:txBody>
      </p:sp>
      <p:sp>
        <p:nvSpPr>
          <p:cNvPr id="4" name="Slide Number Placeholder 3"/>
          <p:cNvSpPr>
            <a:spLocks noGrp="1"/>
          </p:cNvSpPr>
          <p:nvPr>
            <p:ph type="sldNum" sz="quarter" idx="10"/>
          </p:nvPr>
        </p:nvSpPr>
        <p:spPr/>
        <p:txBody>
          <a:bodyPr/>
          <a:lstStyle/>
          <a:p>
            <a:fld id="{0092B2D2-748F-4979-AEA9-D42BA039DA45}" type="slidenum">
              <a:rPr lang="en-GB" altLang="en-US" smtClean="0"/>
              <a:pPr/>
              <a:t>3</a:t>
            </a:fld>
            <a:endParaRPr lang="en-GB" altLang="en-US"/>
          </a:p>
        </p:txBody>
      </p:sp>
    </p:spTree>
    <p:extLst>
      <p:ext uri="{BB962C8B-B14F-4D97-AF65-F5344CB8AC3E}">
        <p14:creationId xmlns:p14="http://schemas.microsoft.com/office/powerpoint/2010/main" val="26705246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fr-BE" dirty="0" smtClean="0"/>
              <a:t>Questions</a:t>
            </a:r>
            <a:r>
              <a:rPr lang="fr-BE" baseline="0" dirty="0" smtClean="0"/>
              <a:t> </a:t>
            </a:r>
            <a:r>
              <a:rPr lang="fr-BE" baseline="0" dirty="0" err="1" smtClean="0"/>
              <a:t>related</a:t>
            </a:r>
            <a:r>
              <a:rPr lang="fr-BE" baseline="0" dirty="0" smtClean="0"/>
              <a:t> to the </a:t>
            </a:r>
            <a:r>
              <a:rPr lang="fr-BE" baseline="0" dirty="0" err="1" smtClean="0"/>
              <a:t>contracting</a:t>
            </a:r>
            <a:r>
              <a:rPr lang="fr-BE" baseline="0" dirty="0" smtClean="0"/>
              <a:t> of </a:t>
            </a:r>
            <a:r>
              <a:rPr lang="fr-BE" baseline="0" dirty="0" err="1" smtClean="0"/>
              <a:t>natural</a:t>
            </a:r>
            <a:r>
              <a:rPr lang="fr-BE" baseline="0" dirty="0" smtClean="0"/>
              <a:t> </a:t>
            </a:r>
            <a:r>
              <a:rPr lang="fr-BE" baseline="0" dirty="0" err="1" smtClean="0"/>
              <a:t>persons</a:t>
            </a:r>
            <a:r>
              <a:rPr lang="fr-BE" baseline="0" dirty="0" smtClean="0"/>
              <a:t> to </a:t>
            </a:r>
            <a:r>
              <a:rPr lang="fr-BE" baseline="0" dirty="0" err="1" smtClean="0"/>
              <a:t>be</a:t>
            </a:r>
            <a:r>
              <a:rPr lang="fr-BE" baseline="0" dirty="0" smtClean="0"/>
              <a:t> </a:t>
            </a:r>
            <a:r>
              <a:rPr lang="fr-BE" baseline="0" dirty="0" err="1" smtClean="0"/>
              <a:t>paid</a:t>
            </a:r>
            <a:r>
              <a:rPr lang="fr-BE" baseline="0" dirty="0" smtClean="0"/>
              <a:t> by staff </a:t>
            </a:r>
            <a:r>
              <a:rPr lang="fr-BE" baseline="0" dirty="0" err="1" smtClean="0"/>
              <a:t>costs</a:t>
            </a:r>
            <a:r>
              <a:rPr lang="fr-BE" baseline="0" dirty="0" smtClean="0"/>
              <a:t> </a:t>
            </a:r>
            <a:r>
              <a:rPr lang="fr-BE" baseline="0" dirty="0" err="1" smtClean="0"/>
              <a:t>can</a:t>
            </a:r>
            <a:r>
              <a:rPr lang="fr-BE" baseline="0" dirty="0" smtClean="0"/>
              <a:t> </a:t>
            </a:r>
            <a:r>
              <a:rPr lang="fr-BE" baseline="0" dirty="0" err="1" smtClean="0"/>
              <a:t>be</a:t>
            </a:r>
            <a:r>
              <a:rPr lang="fr-BE" baseline="0" dirty="0" smtClean="0"/>
              <a:t> </a:t>
            </a:r>
            <a:r>
              <a:rPr lang="fr-BE" baseline="0" dirty="0" err="1" smtClean="0"/>
              <a:t>consulted</a:t>
            </a:r>
            <a:r>
              <a:rPr lang="fr-BE" baseline="0" dirty="0" smtClean="0"/>
              <a:t> on the </a:t>
            </a:r>
            <a:r>
              <a:rPr lang="fr-BE" b="1" baseline="0" dirty="0" smtClean="0"/>
              <a:t>Note on Staff </a:t>
            </a:r>
            <a:r>
              <a:rPr lang="fr-BE" b="1" baseline="0" dirty="0" err="1" smtClean="0"/>
              <a:t>costs</a:t>
            </a:r>
            <a:r>
              <a:rPr lang="fr-BE" b="1" baseline="0" dirty="0" smtClean="0"/>
              <a:t> </a:t>
            </a:r>
            <a:r>
              <a:rPr lang="fr-BE" baseline="0" dirty="0" smtClean="0"/>
              <a:t>sent on 07/03/2017.</a:t>
            </a:r>
          </a:p>
          <a:p>
            <a:pPr marL="228600" marR="0" indent="-228600" algn="l" defTabSz="914400" rtl="0" eaLnBrk="1" fontAlgn="base" latinLnBrk="0" hangingPunct="1">
              <a:lnSpc>
                <a:spcPct val="100000"/>
              </a:lnSpc>
              <a:spcBef>
                <a:spcPct val="30000"/>
              </a:spcBef>
              <a:spcAft>
                <a:spcPct val="0"/>
              </a:spcAft>
              <a:buClrTx/>
              <a:buSzTx/>
              <a:buFont typeface="+mj-lt"/>
              <a:buAutoNum type="arabicPeriod"/>
              <a:tabLst/>
              <a:defRPr/>
            </a:pPr>
            <a:r>
              <a:rPr lang="fr-BE" sz="1200" kern="1200" baseline="0" dirty="0" err="1" smtClean="0">
                <a:solidFill>
                  <a:schemeClr val="tx1"/>
                </a:solidFill>
                <a:effectLst/>
                <a:latin typeface="Arial" charset="0"/>
                <a:ea typeface="+mn-ea"/>
                <a:cs typeface="+mn-cs"/>
              </a:rPr>
              <a:t>Subcontracting</a:t>
            </a:r>
            <a:r>
              <a:rPr lang="fr-BE" sz="1200" kern="1200" baseline="0" dirty="0" smtClean="0">
                <a:solidFill>
                  <a:schemeClr val="tx1"/>
                </a:solidFill>
                <a:effectLst/>
                <a:latin typeface="Arial" charset="0"/>
                <a:ea typeface="+mn-ea"/>
                <a:cs typeface="+mn-cs"/>
              </a:rPr>
              <a:t> of a staff </a:t>
            </a:r>
            <a:r>
              <a:rPr lang="fr-BE" sz="1200" kern="1200" baseline="0" dirty="0" err="1" smtClean="0">
                <a:solidFill>
                  <a:schemeClr val="tx1"/>
                </a:solidFill>
                <a:effectLst/>
                <a:latin typeface="Arial" charset="0"/>
                <a:ea typeface="+mn-ea"/>
                <a:cs typeface="+mn-cs"/>
              </a:rPr>
              <a:t>member</a:t>
            </a:r>
            <a:r>
              <a:rPr lang="fr-BE" sz="1200" kern="1200" baseline="0" dirty="0" smtClean="0">
                <a:solidFill>
                  <a:schemeClr val="tx1"/>
                </a:solidFill>
                <a:effectLst/>
                <a:latin typeface="Arial" charset="0"/>
                <a:ea typeface="+mn-ea"/>
                <a:cs typeface="+mn-cs"/>
              </a:rPr>
              <a:t> </a:t>
            </a:r>
            <a:r>
              <a:rPr lang="fr-BE" sz="1200" kern="1200" baseline="0" dirty="0" err="1" smtClean="0">
                <a:solidFill>
                  <a:schemeClr val="tx1"/>
                </a:solidFill>
                <a:effectLst/>
                <a:latin typeface="Arial" charset="0"/>
                <a:ea typeface="+mn-ea"/>
                <a:cs typeface="+mn-cs"/>
              </a:rPr>
              <a:t>is</a:t>
            </a:r>
            <a:r>
              <a:rPr lang="fr-BE" sz="1200" kern="1200" baseline="0" dirty="0" smtClean="0">
                <a:solidFill>
                  <a:schemeClr val="tx1"/>
                </a:solidFill>
                <a:effectLst/>
                <a:latin typeface="Arial" charset="0"/>
                <a:ea typeface="+mn-ea"/>
                <a:cs typeface="+mn-cs"/>
              </a:rPr>
              <a:t> not </a:t>
            </a:r>
            <a:r>
              <a:rPr lang="fr-BE" sz="1200" kern="1200" baseline="0" dirty="0" err="1" smtClean="0">
                <a:solidFill>
                  <a:schemeClr val="tx1"/>
                </a:solidFill>
                <a:effectLst/>
                <a:latin typeface="Arial" charset="0"/>
                <a:ea typeface="+mn-ea"/>
                <a:cs typeface="+mn-cs"/>
              </a:rPr>
              <a:t>allowed</a:t>
            </a:r>
            <a:r>
              <a:rPr lang="fr-BE" sz="1200" kern="1200" baseline="0" dirty="0" smtClean="0">
                <a:solidFill>
                  <a:schemeClr val="tx1"/>
                </a:solidFill>
                <a:effectLst/>
                <a:latin typeface="Arial" charset="0"/>
                <a:ea typeface="+mn-ea"/>
                <a:cs typeface="+mn-cs"/>
              </a:rPr>
              <a:t>. </a:t>
            </a:r>
          </a:p>
          <a:p>
            <a:pPr marL="228600" marR="0" indent="-228600" algn="l" defTabSz="914400" rtl="0" eaLnBrk="1" fontAlgn="base" latinLnBrk="0" hangingPunct="1">
              <a:lnSpc>
                <a:spcPct val="100000"/>
              </a:lnSpc>
              <a:spcBef>
                <a:spcPct val="30000"/>
              </a:spcBef>
              <a:spcAft>
                <a:spcPct val="0"/>
              </a:spcAft>
              <a:buClrTx/>
              <a:buSzTx/>
              <a:buFont typeface="+mj-lt"/>
              <a:buAutoNum type="arabicPeriod"/>
              <a:tabLst/>
              <a:defRPr/>
            </a:pPr>
            <a:r>
              <a:rPr lang="fr-BE" sz="1200" kern="1200" baseline="0" dirty="0" smtClean="0">
                <a:solidFill>
                  <a:schemeClr val="tx1"/>
                </a:solidFill>
                <a:effectLst/>
                <a:latin typeface="Arial" charset="0"/>
                <a:ea typeface="+mn-ea"/>
                <a:cs typeface="+mn-cs"/>
              </a:rPr>
              <a:t>How to deal </a:t>
            </a:r>
            <a:r>
              <a:rPr lang="fr-BE" sz="1200" kern="1200" baseline="0" dirty="0" err="1" smtClean="0">
                <a:solidFill>
                  <a:schemeClr val="tx1"/>
                </a:solidFill>
                <a:effectLst/>
                <a:latin typeface="Arial" charset="0"/>
                <a:ea typeface="+mn-ea"/>
                <a:cs typeface="+mn-cs"/>
              </a:rPr>
              <a:t>with</a:t>
            </a:r>
            <a:r>
              <a:rPr lang="fr-BE" sz="1200" kern="1200" baseline="0" dirty="0" smtClean="0">
                <a:solidFill>
                  <a:schemeClr val="tx1"/>
                </a:solidFill>
                <a:effectLst/>
                <a:latin typeface="Arial" charset="0"/>
                <a:ea typeface="+mn-ea"/>
                <a:cs typeface="+mn-cs"/>
              </a:rPr>
              <a:t> </a:t>
            </a:r>
            <a:r>
              <a:rPr lang="fr-BE" sz="1200" kern="1200" baseline="0" dirty="0" err="1" smtClean="0">
                <a:solidFill>
                  <a:schemeClr val="tx1"/>
                </a:solidFill>
                <a:effectLst/>
                <a:latin typeface="Arial" charset="0"/>
                <a:ea typeface="+mn-ea"/>
                <a:cs typeface="+mn-cs"/>
              </a:rPr>
              <a:t>entities</a:t>
            </a:r>
            <a:r>
              <a:rPr lang="fr-BE" sz="1200" kern="1200" baseline="0" dirty="0" smtClean="0">
                <a:solidFill>
                  <a:schemeClr val="tx1"/>
                </a:solidFill>
                <a:effectLst/>
                <a:latin typeface="Arial" charset="0"/>
                <a:ea typeface="+mn-ea"/>
                <a:cs typeface="+mn-cs"/>
              </a:rPr>
              <a:t> "</a:t>
            </a:r>
            <a:r>
              <a:rPr lang="fr-BE" sz="1200" kern="1200" baseline="0" dirty="0" err="1" smtClean="0">
                <a:solidFill>
                  <a:schemeClr val="tx1"/>
                </a:solidFill>
                <a:effectLst/>
                <a:latin typeface="Arial" charset="0"/>
                <a:ea typeface="+mn-ea"/>
                <a:cs typeface="+mn-cs"/>
              </a:rPr>
              <a:t>associated</a:t>
            </a:r>
            <a:r>
              <a:rPr lang="fr-BE" sz="1200" kern="1200" baseline="0" dirty="0" smtClean="0">
                <a:solidFill>
                  <a:schemeClr val="tx1"/>
                </a:solidFill>
                <a:effectLst/>
                <a:latin typeface="Arial" charset="0"/>
                <a:ea typeface="+mn-ea"/>
                <a:cs typeface="+mn-cs"/>
              </a:rPr>
              <a:t>" to a </a:t>
            </a:r>
            <a:r>
              <a:rPr lang="fr-BE" sz="1200" kern="1200" baseline="0" dirty="0" err="1" smtClean="0">
                <a:solidFill>
                  <a:schemeClr val="tx1"/>
                </a:solidFill>
                <a:effectLst/>
                <a:latin typeface="Arial" charset="0"/>
                <a:ea typeface="+mn-ea"/>
                <a:cs typeface="+mn-cs"/>
              </a:rPr>
              <a:t>beneficiary</a:t>
            </a:r>
            <a:r>
              <a:rPr lang="fr-BE" sz="1200" kern="1200" baseline="0" dirty="0" smtClean="0">
                <a:solidFill>
                  <a:schemeClr val="tx1"/>
                </a:solidFill>
                <a:effectLst/>
                <a:latin typeface="Arial" charset="0"/>
                <a:ea typeface="+mn-ea"/>
                <a:cs typeface="+mn-cs"/>
              </a:rPr>
              <a:t>. Check options on the note on Staff </a:t>
            </a:r>
            <a:r>
              <a:rPr lang="fr-BE" sz="1200" kern="1200" baseline="0" dirty="0" err="1" smtClean="0">
                <a:solidFill>
                  <a:schemeClr val="tx1"/>
                </a:solidFill>
                <a:effectLst/>
                <a:latin typeface="Arial" charset="0"/>
                <a:ea typeface="+mn-ea"/>
                <a:cs typeface="+mn-cs"/>
              </a:rPr>
              <a:t>costs</a:t>
            </a:r>
            <a:r>
              <a:rPr lang="fr-BE" sz="1200" kern="1200" baseline="0" dirty="0" smtClean="0">
                <a:solidFill>
                  <a:schemeClr val="tx1"/>
                </a:solidFill>
                <a:effectLst/>
                <a:latin typeface="Arial" charset="0"/>
                <a:ea typeface="+mn-ea"/>
                <a:cs typeface="+mn-cs"/>
              </a:rPr>
              <a:t>. </a:t>
            </a:r>
            <a:endParaRPr lang="fr-BE" baseline="0" dirty="0" smtClean="0"/>
          </a:p>
          <a:p>
            <a:pPr marL="228600" marR="0" indent="-228600" algn="l" defTabSz="914400" rtl="0" eaLnBrk="1" fontAlgn="base" latinLnBrk="0" hangingPunct="1">
              <a:lnSpc>
                <a:spcPct val="100000"/>
              </a:lnSpc>
              <a:spcBef>
                <a:spcPct val="30000"/>
              </a:spcBef>
              <a:spcAft>
                <a:spcPct val="0"/>
              </a:spcAft>
              <a:buClrTx/>
              <a:buSzTx/>
              <a:buFont typeface="+mj-lt"/>
              <a:buAutoNum type="arabicPeriod"/>
              <a:tabLst/>
              <a:defRPr/>
            </a:pPr>
            <a:r>
              <a:rPr lang="en-GB" sz="1200" kern="1200" dirty="0" smtClean="0">
                <a:solidFill>
                  <a:schemeClr val="tx1"/>
                </a:solidFill>
                <a:effectLst/>
                <a:latin typeface="Arial" charset="0"/>
                <a:ea typeface="+mn-ea"/>
                <a:cs typeface="+mn-cs"/>
              </a:rPr>
              <a:t>In order to prevent double funding by the grant, </a:t>
            </a:r>
            <a:r>
              <a:rPr lang="en-GB" sz="1200" b="1" kern="1200" dirty="0" smtClean="0">
                <a:solidFill>
                  <a:schemeClr val="tx1"/>
                </a:solidFill>
                <a:effectLst/>
                <a:latin typeface="Arial" charset="0"/>
                <a:ea typeface="+mn-ea"/>
                <a:cs typeface="+mn-cs"/>
              </a:rPr>
              <a:t>catering and hospitality costs </a:t>
            </a:r>
            <a:r>
              <a:rPr lang="en-GB" sz="1200" kern="1200" dirty="0" smtClean="0">
                <a:solidFill>
                  <a:schemeClr val="tx1"/>
                </a:solidFill>
                <a:effectLst/>
                <a:latin typeface="Arial" charset="0"/>
                <a:ea typeface="+mn-ea"/>
                <a:cs typeface="+mn-cs"/>
              </a:rPr>
              <a:t>(e.g. during project events) for participants receiving Costs of Stay cannot be covered by subcontracting. Under no circumstances should these costs be charged to the project twice. However, the Logistic support for the organisation of events is</a:t>
            </a:r>
            <a:r>
              <a:rPr lang="en-GB" sz="1200" kern="1200" baseline="0" dirty="0" smtClean="0">
                <a:solidFill>
                  <a:schemeClr val="tx1"/>
                </a:solidFill>
                <a:effectLst/>
                <a:latin typeface="Arial" charset="0"/>
                <a:ea typeface="+mn-ea"/>
                <a:cs typeface="+mn-cs"/>
              </a:rPr>
              <a:t> considered an eligible cost, although we advise beneficiary HEIs to use their own premises.</a:t>
            </a:r>
          </a:p>
          <a:p>
            <a:pPr marL="228600" marR="0" indent="-228600" algn="l" defTabSz="914400" rtl="0" eaLnBrk="1" fontAlgn="base" latinLnBrk="0" hangingPunct="1">
              <a:lnSpc>
                <a:spcPct val="100000"/>
              </a:lnSpc>
              <a:spcBef>
                <a:spcPct val="30000"/>
              </a:spcBef>
              <a:spcAft>
                <a:spcPct val="0"/>
              </a:spcAft>
              <a:buClrTx/>
              <a:buSzTx/>
              <a:buFont typeface="+mj-lt"/>
              <a:buAutoNum type="arabicPeriod"/>
              <a:tabLst/>
              <a:defRPr/>
            </a:pPr>
            <a:r>
              <a:rPr lang="en-GB" sz="1200" kern="1200" dirty="0" smtClean="0">
                <a:solidFill>
                  <a:schemeClr val="tx1"/>
                </a:solidFill>
                <a:effectLst/>
                <a:latin typeface="Arial" charset="0"/>
                <a:ea typeface="+mn-ea"/>
                <a:cs typeface="+mn-cs"/>
              </a:rPr>
              <a:t>In the context of a </a:t>
            </a:r>
            <a:r>
              <a:rPr lang="en-GB" sz="1200" b="1" kern="1200" dirty="0" smtClean="0">
                <a:solidFill>
                  <a:schemeClr val="tx1"/>
                </a:solidFill>
                <a:effectLst/>
                <a:latin typeface="Arial" charset="0"/>
                <a:ea typeface="+mn-ea"/>
                <a:cs typeface="+mn-cs"/>
              </a:rPr>
              <a:t>circular travel </a:t>
            </a:r>
            <a:r>
              <a:rPr lang="en-GB" sz="1200" kern="1200" dirty="0" smtClean="0">
                <a:solidFill>
                  <a:schemeClr val="tx1"/>
                </a:solidFill>
                <a:effectLst/>
                <a:latin typeface="Arial" charset="0"/>
                <a:ea typeface="+mn-ea"/>
                <a:cs typeface="+mn-cs"/>
              </a:rPr>
              <a:t>(e.g.: a participant leaves his/her place of departure A in order to participate in a project activity in another location B, and then leaves B to participate immediately in a second project activity in a third location C, before returning directly to his/her place of departure A), the grant contribution to the travel costs will be calculated with the sum of: The unit cost amount corresponding to the distance band from A to B </a:t>
            </a:r>
            <a:r>
              <a:rPr lang="en-GB" sz="1200" b="1" kern="1200" dirty="0" smtClean="0">
                <a:solidFill>
                  <a:schemeClr val="tx1"/>
                </a:solidFill>
                <a:effectLst/>
                <a:latin typeface="Arial" charset="0"/>
                <a:ea typeface="+mn-ea"/>
                <a:cs typeface="+mn-cs"/>
              </a:rPr>
              <a:t>+ </a:t>
            </a:r>
            <a:r>
              <a:rPr lang="en-GB" sz="1200" kern="1200" dirty="0" smtClean="0">
                <a:solidFill>
                  <a:schemeClr val="tx1"/>
                </a:solidFill>
                <a:effectLst/>
                <a:latin typeface="Arial" charset="0"/>
                <a:ea typeface="+mn-ea"/>
                <a:cs typeface="+mn-cs"/>
              </a:rPr>
              <a:t>The unit cost amount corresponding to the distance band from B to C</a:t>
            </a:r>
          </a:p>
          <a:p>
            <a:pPr marL="0" marR="0" indent="0" algn="l" defTabSz="914400" rtl="0" eaLnBrk="1" fontAlgn="base" latinLnBrk="0" hangingPunct="1">
              <a:lnSpc>
                <a:spcPct val="100000"/>
              </a:lnSpc>
              <a:spcBef>
                <a:spcPct val="30000"/>
              </a:spcBef>
              <a:spcAft>
                <a:spcPct val="0"/>
              </a:spcAft>
              <a:buClrTx/>
              <a:buSzTx/>
              <a:buFont typeface="+mj-lt"/>
              <a:buNone/>
              <a:tabLst/>
              <a:defRPr/>
            </a:pPr>
            <a:r>
              <a:rPr lang="en-GB" sz="1200" kern="1200" dirty="0" smtClean="0">
                <a:solidFill>
                  <a:schemeClr val="tx1"/>
                </a:solidFill>
                <a:effectLst/>
                <a:latin typeface="Arial" charset="0"/>
                <a:ea typeface="+mn-ea"/>
                <a:cs typeface="+mn-cs"/>
              </a:rPr>
              <a:t>In case of circular travel, the final travel (in order for the participant to return to his/her original place of departure) is never taken into account for the calculation of the grant contribution to the travel costs. This is due to the fact that the unit cost amounts used for calculating the grant contribution are already covering return trips. </a:t>
            </a:r>
            <a:r>
              <a:rPr lang="en-GB" sz="1200" b="1" kern="1200" dirty="0" smtClean="0">
                <a:solidFill>
                  <a:schemeClr val="tx1"/>
                </a:solidFill>
                <a:effectLst/>
                <a:latin typeface="Arial" charset="0"/>
                <a:ea typeface="+mn-ea"/>
                <a:cs typeface="+mn-cs"/>
              </a:rPr>
              <a:t>The notion of circular travel implies a project activity in each destination and does not apply to air travels with stopover(s)</a:t>
            </a:r>
            <a:r>
              <a:rPr lang="en-GB" sz="1200" kern="1200" dirty="0" smtClean="0">
                <a:solidFill>
                  <a:schemeClr val="tx1"/>
                </a:solidFill>
                <a:effectLst/>
                <a:latin typeface="Arial" charset="0"/>
                <a:ea typeface="+mn-ea"/>
                <a:cs typeface="+mn-cs"/>
              </a:rPr>
              <a:t>.</a:t>
            </a:r>
          </a:p>
          <a:p>
            <a:pPr marL="0" marR="0" indent="0" algn="l" defTabSz="914400" rtl="0" eaLnBrk="1" fontAlgn="base" latinLnBrk="0" hangingPunct="1">
              <a:lnSpc>
                <a:spcPct val="100000"/>
              </a:lnSpc>
              <a:spcBef>
                <a:spcPct val="30000"/>
              </a:spcBef>
              <a:spcAft>
                <a:spcPct val="0"/>
              </a:spcAft>
              <a:buClrTx/>
              <a:buSzTx/>
              <a:buFont typeface="+mj-lt"/>
              <a:buNone/>
              <a:tabLst/>
              <a:defRPr/>
            </a:pPr>
            <a:endParaRPr lang="fr-BE" sz="1200" kern="1200" dirty="0" smtClean="0">
              <a:solidFill>
                <a:schemeClr val="tx1"/>
              </a:solidFill>
              <a:effectLst/>
              <a:latin typeface="Arial" charset="0"/>
              <a:ea typeface="+mn-ea"/>
              <a:cs typeface="+mn-cs"/>
            </a:endParaRPr>
          </a:p>
          <a:p>
            <a:pPr marL="0" marR="0" indent="0" algn="l" defTabSz="914400" rtl="0" eaLnBrk="1" fontAlgn="base" latinLnBrk="0" hangingPunct="1">
              <a:lnSpc>
                <a:spcPct val="100000"/>
              </a:lnSpc>
              <a:spcBef>
                <a:spcPct val="30000"/>
              </a:spcBef>
              <a:spcAft>
                <a:spcPct val="0"/>
              </a:spcAft>
              <a:buClrTx/>
              <a:buSzTx/>
              <a:buFont typeface="+mj-lt"/>
              <a:buNone/>
              <a:tabLst/>
              <a:defRPr/>
            </a:pPr>
            <a:r>
              <a:rPr lang="en-US" sz="1400" b="1" dirty="0" smtClean="0">
                <a:solidFill>
                  <a:srgbClr val="FF3300"/>
                </a:solidFill>
              </a:rPr>
              <a:t>Ineligible cost: deductible VAT</a:t>
            </a:r>
          </a:p>
          <a:p>
            <a:pPr marL="0" marR="0" indent="0" algn="l" defTabSz="914400" rtl="0" eaLnBrk="1" fontAlgn="base" latinLnBrk="0" hangingPunct="1">
              <a:lnSpc>
                <a:spcPct val="100000"/>
              </a:lnSpc>
              <a:spcBef>
                <a:spcPct val="30000"/>
              </a:spcBef>
              <a:spcAft>
                <a:spcPct val="0"/>
              </a:spcAft>
              <a:buClrTx/>
              <a:buSzTx/>
              <a:buFont typeface="+mj-lt"/>
              <a:buNone/>
              <a:tabLst/>
              <a:defRPr/>
            </a:pPr>
            <a:endParaRPr lang="en-US" b="1" dirty="0" smtClean="0">
              <a:solidFill>
                <a:srgbClr val="FF3300"/>
              </a:solidFill>
            </a:endParaRPr>
          </a:p>
          <a:p>
            <a:pPr marL="0" marR="0" indent="0" algn="l" defTabSz="914400" rtl="0" eaLnBrk="1" fontAlgn="base" latinLnBrk="0" hangingPunct="1">
              <a:lnSpc>
                <a:spcPct val="100000"/>
              </a:lnSpc>
              <a:spcBef>
                <a:spcPct val="30000"/>
              </a:spcBef>
              <a:spcAft>
                <a:spcPct val="0"/>
              </a:spcAft>
              <a:buClrTx/>
              <a:buSzTx/>
              <a:buFont typeface="+mj-lt"/>
              <a:buNone/>
              <a:tabLst/>
              <a:defRPr/>
            </a:pPr>
            <a:r>
              <a:rPr lang="en-US" b="1" dirty="0" smtClean="0">
                <a:solidFill>
                  <a:srgbClr val="FF3300"/>
                </a:solidFill>
              </a:rPr>
              <a:t>Use the reference rates in </a:t>
            </a:r>
            <a:r>
              <a:rPr lang="en-US" b="1" dirty="0" err="1" smtClean="0">
                <a:solidFill>
                  <a:srgbClr val="FF3300"/>
                </a:solidFill>
              </a:rPr>
              <a:t>Infor</a:t>
            </a:r>
            <a:r>
              <a:rPr lang="en-US" b="1" baseline="0" dirty="0" err="1" smtClean="0">
                <a:solidFill>
                  <a:srgbClr val="FF3300"/>
                </a:solidFill>
              </a:rPr>
              <a:t>Euro</a:t>
            </a:r>
            <a:r>
              <a:rPr lang="en-US" b="1" baseline="0" dirty="0" smtClean="0">
                <a:solidFill>
                  <a:srgbClr val="FF3300"/>
                </a:solidFill>
              </a:rPr>
              <a:t> according to the payment dates of the 1</a:t>
            </a:r>
            <a:r>
              <a:rPr lang="en-US" b="1" baseline="30000" dirty="0" smtClean="0">
                <a:solidFill>
                  <a:srgbClr val="FF3300"/>
                </a:solidFill>
              </a:rPr>
              <a:t>st</a:t>
            </a:r>
            <a:r>
              <a:rPr lang="en-US" b="1" baseline="0" dirty="0" smtClean="0">
                <a:solidFill>
                  <a:srgbClr val="FF3300"/>
                </a:solidFill>
              </a:rPr>
              <a:t> and 2</a:t>
            </a:r>
            <a:r>
              <a:rPr lang="en-US" b="1" baseline="30000" dirty="0" smtClean="0">
                <a:solidFill>
                  <a:srgbClr val="FF3300"/>
                </a:solidFill>
              </a:rPr>
              <a:t>nd</a:t>
            </a:r>
            <a:r>
              <a:rPr lang="en-US" b="1" baseline="0" dirty="0" smtClean="0">
                <a:solidFill>
                  <a:srgbClr val="FF3300"/>
                </a:solidFill>
              </a:rPr>
              <a:t> </a:t>
            </a:r>
            <a:r>
              <a:rPr lang="en-US" b="1" baseline="0" dirty="0" err="1" smtClean="0">
                <a:solidFill>
                  <a:srgbClr val="FF3300"/>
                </a:solidFill>
              </a:rPr>
              <a:t>prefinancing</a:t>
            </a:r>
            <a:r>
              <a:rPr lang="en-US" b="1" baseline="0" dirty="0" smtClean="0">
                <a:solidFill>
                  <a:srgbClr val="FF3300"/>
                </a:solidFill>
              </a:rPr>
              <a:t> payments. </a:t>
            </a:r>
            <a:endParaRPr lang="en-US" b="1" dirty="0" smtClean="0">
              <a:solidFill>
                <a:srgbClr val="FF3300"/>
              </a:solidFill>
            </a:endParaRPr>
          </a:p>
          <a:p>
            <a:pPr marL="0" marR="0" indent="0" algn="l" defTabSz="914400" rtl="0" eaLnBrk="1" fontAlgn="base" latinLnBrk="0" hangingPunct="1">
              <a:lnSpc>
                <a:spcPct val="100000"/>
              </a:lnSpc>
              <a:spcBef>
                <a:spcPct val="30000"/>
              </a:spcBef>
              <a:spcAft>
                <a:spcPct val="0"/>
              </a:spcAft>
              <a:buClrTx/>
              <a:buSzTx/>
              <a:buFont typeface="+mj-lt"/>
              <a:buNone/>
              <a:tabLst/>
              <a:defRPr/>
            </a:pPr>
            <a:endParaRPr lang="en-GB" sz="1200" kern="1200" dirty="0" smtClean="0">
              <a:solidFill>
                <a:schemeClr val="tx1"/>
              </a:solidFill>
              <a:effectLst/>
              <a:latin typeface="Arial" charset="0"/>
              <a:ea typeface="+mn-ea"/>
              <a:cs typeface="+mn-cs"/>
            </a:endParaRPr>
          </a:p>
          <a:p>
            <a:pPr marL="0" marR="0" indent="0" algn="l" defTabSz="914400" rtl="0" eaLnBrk="1" fontAlgn="base" latinLnBrk="0" hangingPunct="1">
              <a:lnSpc>
                <a:spcPct val="100000"/>
              </a:lnSpc>
              <a:spcBef>
                <a:spcPct val="30000"/>
              </a:spcBef>
              <a:spcAft>
                <a:spcPct val="0"/>
              </a:spcAft>
              <a:buClrTx/>
              <a:buSzTx/>
              <a:buFont typeface="+mj-lt"/>
              <a:buNone/>
              <a:tabLst/>
              <a:defRPr/>
            </a:pPr>
            <a:endParaRPr lang="fr-BE" sz="1200" kern="1200" dirty="0" smtClean="0">
              <a:solidFill>
                <a:schemeClr val="tx1"/>
              </a:solidFill>
              <a:effectLst/>
              <a:latin typeface="Arial" charset="0"/>
              <a:ea typeface="+mn-ea"/>
              <a:cs typeface="+mn-cs"/>
            </a:endParaRPr>
          </a:p>
          <a:p>
            <a:pPr marL="0" marR="0" indent="0" algn="l" defTabSz="914400" rtl="0" eaLnBrk="1" fontAlgn="base" latinLnBrk="0" hangingPunct="1">
              <a:lnSpc>
                <a:spcPct val="100000"/>
              </a:lnSpc>
              <a:spcBef>
                <a:spcPct val="30000"/>
              </a:spcBef>
              <a:spcAft>
                <a:spcPct val="0"/>
              </a:spcAft>
              <a:buClrTx/>
              <a:buSzTx/>
              <a:buFont typeface="+mj-lt"/>
              <a:buNone/>
              <a:tabLst/>
              <a:defRPr/>
            </a:pPr>
            <a:endParaRPr lang="en-GB" sz="1200" kern="1200" dirty="0" smtClean="0">
              <a:solidFill>
                <a:schemeClr val="tx1"/>
              </a:solidFill>
              <a:effectLst/>
              <a:latin typeface="Arial" charset="0"/>
              <a:ea typeface="+mn-ea"/>
              <a:cs typeface="+mn-cs"/>
            </a:endParaRPr>
          </a:p>
          <a:p>
            <a:pPr marL="0" marR="0" indent="0" algn="l" defTabSz="914400" rtl="0" eaLnBrk="1" fontAlgn="base" latinLnBrk="0" hangingPunct="1">
              <a:lnSpc>
                <a:spcPct val="100000"/>
              </a:lnSpc>
              <a:spcBef>
                <a:spcPct val="30000"/>
              </a:spcBef>
              <a:spcAft>
                <a:spcPct val="0"/>
              </a:spcAft>
              <a:buClrTx/>
              <a:buSzTx/>
              <a:buFontTx/>
              <a:buNone/>
              <a:tabLst/>
              <a:defRPr/>
            </a:pPr>
            <a:endParaRPr lang="fr-BE" sz="1200" kern="1200" dirty="0" smtClean="0">
              <a:solidFill>
                <a:schemeClr val="tx1"/>
              </a:solidFill>
              <a:effectLst/>
              <a:latin typeface="Arial" charset="0"/>
              <a:ea typeface="+mn-ea"/>
              <a:cs typeface="+mn-cs"/>
            </a:endParaRPr>
          </a:p>
          <a:p>
            <a:pPr marL="0" marR="0" indent="0" algn="l" defTabSz="914400" rtl="0" eaLnBrk="1" fontAlgn="base" latinLnBrk="0" hangingPunct="1">
              <a:lnSpc>
                <a:spcPct val="100000"/>
              </a:lnSpc>
              <a:spcBef>
                <a:spcPct val="30000"/>
              </a:spcBef>
              <a:spcAft>
                <a:spcPct val="0"/>
              </a:spcAft>
              <a:buClrTx/>
              <a:buSzTx/>
              <a:buFontTx/>
              <a:buNone/>
              <a:tabLst/>
              <a:defRPr/>
            </a:pPr>
            <a:endParaRPr lang="en-GB" sz="1200" kern="1200" dirty="0" smtClean="0">
              <a:solidFill>
                <a:schemeClr val="tx1"/>
              </a:solidFill>
              <a:effectLst/>
              <a:latin typeface="Arial" charset="0"/>
              <a:ea typeface="+mn-ea"/>
              <a:cs typeface="+mn-cs"/>
            </a:endParaRPr>
          </a:p>
          <a:p>
            <a:endParaRPr lang="en-GB" sz="1200" kern="1200" dirty="0" smtClean="0">
              <a:solidFill>
                <a:schemeClr val="tx1"/>
              </a:solidFill>
              <a:effectLst/>
              <a:latin typeface="Arial" charset="0"/>
              <a:ea typeface="+mn-ea"/>
              <a:cs typeface="+mn-cs"/>
            </a:endParaRPr>
          </a:p>
          <a:p>
            <a:r>
              <a:rPr lang="en-GB" sz="1200" kern="1200" dirty="0" smtClean="0">
                <a:solidFill>
                  <a:schemeClr val="tx1"/>
                </a:solidFill>
                <a:effectLst/>
                <a:latin typeface="Arial" charset="0"/>
                <a:ea typeface="+mn-ea"/>
                <a:cs typeface="+mn-cs"/>
              </a:rPr>
              <a:t> </a:t>
            </a:r>
          </a:p>
          <a:p>
            <a:pPr marL="228600" marR="0" indent="-228600" algn="l" defTabSz="914400" rtl="0" eaLnBrk="1" fontAlgn="base" latinLnBrk="0" hangingPunct="1">
              <a:lnSpc>
                <a:spcPct val="100000"/>
              </a:lnSpc>
              <a:spcBef>
                <a:spcPct val="30000"/>
              </a:spcBef>
              <a:spcAft>
                <a:spcPct val="0"/>
              </a:spcAft>
              <a:buClrTx/>
              <a:buSzTx/>
              <a:buFont typeface="+mj-lt"/>
              <a:buAutoNum type="arabicPeriod"/>
              <a:tabLst/>
              <a:defRPr/>
            </a:pPr>
            <a:endParaRPr lang="en-GB" sz="1200" kern="1200" baseline="0" dirty="0" smtClean="0">
              <a:solidFill>
                <a:schemeClr val="tx1"/>
              </a:solidFill>
              <a:effectLst/>
              <a:latin typeface="Arial" charset="0"/>
              <a:ea typeface="+mn-ea"/>
              <a:cs typeface="+mn-cs"/>
            </a:endParaRPr>
          </a:p>
          <a:p>
            <a:pPr marL="228600" indent="-228600">
              <a:buFont typeface="+mj-lt"/>
              <a:buAutoNum type="arabicPeriod"/>
            </a:pPr>
            <a:endParaRPr lang="en-GB" dirty="0"/>
          </a:p>
        </p:txBody>
      </p:sp>
      <p:sp>
        <p:nvSpPr>
          <p:cNvPr id="4" name="Slide Number Placeholder 3"/>
          <p:cNvSpPr>
            <a:spLocks noGrp="1"/>
          </p:cNvSpPr>
          <p:nvPr>
            <p:ph type="sldNum" sz="quarter" idx="10"/>
          </p:nvPr>
        </p:nvSpPr>
        <p:spPr/>
        <p:txBody>
          <a:bodyPr/>
          <a:lstStyle/>
          <a:p>
            <a:fld id="{0092B2D2-748F-4979-AEA9-D42BA039DA45}" type="slidenum">
              <a:rPr lang="en-GB" altLang="en-US" smtClean="0"/>
              <a:pPr/>
              <a:t>4</a:t>
            </a:fld>
            <a:endParaRPr lang="en-GB" altLang="en-US"/>
          </a:p>
        </p:txBody>
      </p:sp>
    </p:spTree>
    <p:extLst>
      <p:ext uri="{BB962C8B-B14F-4D97-AF65-F5344CB8AC3E}">
        <p14:creationId xmlns:p14="http://schemas.microsoft.com/office/powerpoint/2010/main" val="4352010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2869"/>
            <a:r>
              <a:rPr lang="en-US" sz="1400" b="1" dirty="0">
                <a:solidFill>
                  <a:srgbClr val="FF3300"/>
                </a:solidFill>
              </a:rPr>
              <a:t>Ineligible cost: deductible </a:t>
            </a:r>
            <a:r>
              <a:rPr lang="en-US" sz="1400" b="1" dirty="0" smtClean="0">
                <a:solidFill>
                  <a:srgbClr val="FF3300"/>
                </a:solidFill>
              </a:rPr>
              <a:t>VAT</a:t>
            </a:r>
          </a:p>
          <a:p>
            <a:pPr defTabSz="922869"/>
            <a:endParaRPr lang="en-US" b="1" dirty="0" smtClean="0">
              <a:solidFill>
                <a:srgbClr val="FF3300"/>
              </a:solidFill>
            </a:endParaRPr>
          </a:p>
        </p:txBody>
      </p:sp>
      <p:sp>
        <p:nvSpPr>
          <p:cNvPr id="4" name="Slide Number Placeholder 3"/>
          <p:cNvSpPr>
            <a:spLocks noGrp="1"/>
          </p:cNvSpPr>
          <p:nvPr>
            <p:ph type="sldNum" sz="quarter" idx="10"/>
          </p:nvPr>
        </p:nvSpPr>
        <p:spPr/>
        <p:txBody>
          <a:bodyPr/>
          <a:lstStyle/>
          <a:p>
            <a:fld id="{0092B2D2-748F-4979-AEA9-D42BA039DA45}" type="slidenum">
              <a:rPr lang="en-GB" altLang="en-US" smtClean="0"/>
              <a:pPr/>
              <a:t>5</a:t>
            </a:fld>
            <a:endParaRPr lang="en-GB" altLang="en-US"/>
          </a:p>
        </p:txBody>
      </p:sp>
    </p:spTree>
    <p:extLst>
      <p:ext uri="{BB962C8B-B14F-4D97-AF65-F5344CB8AC3E}">
        <p14:creationId xmlns:p14="http://schemas.microsoft.com/office/powerpoint/2010/main" val="19586360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100" dirty="0"/>
              <a:t>Another rule important, for expenses financed with Actual costs, </a:t>
            </a:r>
            <a:r>
              <a:rPr lang="en-GB" sz="1100" b="1" dirty="0"/>
              <a:t>is the exchange rate rule</a:t>
            </a:r>
            <a:r>
              <a:rPr lang="en-GB" sz="1100" dirty="0"/>
              <a:t>, which can vary depending on the date of the invoices (Art. I 10,2)</a:t>
            </a:r>
          </a:p>
          <a:p>
            <a:pPr defTabSz="907010">
              <a:defRPr/>
            </a:pPr>
            <a:r>
              <a:rPr lang="en-GB" sz="1100" dirty="0"/>
              <a:t>The </a:t>
            </a:r>
            <a:r>
              <a:rPr lang="en-GB" sz="1100" b="1" dirty="0"/>
              <a:t>coordinator</a:t>
            </a:r>
            <a:r>
              <a:rPr lang="en-GB" sz="1100" dirty="0"/>
              <a:t> shall submit the payment requests in </a:t>
            </a:r>
            <a:r>
              <a:rPr lang="en-GB" sz="1100" b="1" dirty="0"/>
              <a:t>euros</a:t>
            </a:r>
            <a:r>
              <a:rPr lang="en-GB" sz="1100" dirty="0"/>
              <a:t>. All coordinators have to respect this rule with regards to the exchange rate to be applied during the project life time.  </a:t>
            </a:r>
          </a:p>
          <a:p>
            <a:r>
              <a:rPr lang="en-GB" sz="1100" dirty="0"/>
              <a:t> </a:t>
            </a:r>
          </a:p>
          <a:p>
            <a:r>
              <a:rPr lang="en-US" sz="1100" b="1" dirty="0"/>
              <a:t>Any conversion into euro </a:t>
            </a:r>
            <a:r>
              <a:rPr lang="en-US" sz="1100" dirty="0"/>
              <a:t>of actual costs incurred in other currencies shall be made by the beneficiary </a:t>
            </a:r>
            <a:r>
              <a:rPr lang="en-US" sz="1100" b="1" dirty="0"/>
              <a:t>at the monthly accounting rate established by the Commission and published on its website </a:t>
            </a:r>
            <a:endParaRPr lang="en-GB" sz="1100" b="1" dirty="0"/>
          </a:p>
          <a:p>
            <a:r>
              <a:rPr lang="fr-BE" sz="1100" dirty="0"/>
              <a:t>(</a:t>
            </a:r>
            <a:r>
              <a:rPr lang="fr-BE" sz="1100" u="sng" dirty="0">
                <a:hlinkClick r:id="rId3"/>
              </a:rPr>
              <a:t>http://ec.europa.eu/budget/contracts_grants/info_contracts/inforeuro/inforeuro_en.cfm</a:t>
            </a:r>
            <a:r>
              <a:rPr lang="fr-BE" sz="1100" dirty="0"/>
              <a:t>) applicable </a:t>
            </a:r>
            <a:endParaRPr lang="en-GB" sz="1100" dirty="0"/>
          </a:p>
          <a:p>
            <a:r>
              <a:rPr lang="en-GB" sz="1100" dirty="0"/>
              <a:t>-</a:t>
            </a:r>
            <a:r>
              <a:rPr lang="en-GB" sz="1100" b="1" dirty="0"/>
              <a:t>on the month of the receipt of the first pre-financing for all costs* incurred until the second pre-financing is received and</a:t>
            </a:r>
          </a:p>
          <a:p>
            <a:r>
              <a:rPr lang="en-GB" sz="1100" b="1" dirty="0"/>
              <a:t>-</a:t>
            </a:r>
            <a:r>
              <a:rPr lang="en-US" sz="1100" b="1" dirty="0"/>
              <a:t>on the month of the receipt of the second </a:t>
            </a:r>
            <a:r>
              <a:rPr lang="en-GB" sz="1100" b="1" dirty="0"/>
              <a:t>pre-financing for all costs* incurred until the end of the project.</a:t>
            </a:r>
            <a:endParaRPr lang="en-GB" sz="1100" dirty="0"/>
          </a:p>
          <a:p>
            <a:r>
              <a:rPr lang="en-GB" sz="1100" i="1" dirty="0"/>
              <a:t>It will be the date of the invoice that will determine which exchange rate will have to be applied (if the month of the 1</a:t>
            </a:r>
            <a:r>
              <a:rPr lang="en-GB" sz="1100" i="1" baseline="30000" dirty="0"/>
              <a:t>st</a:t>
            </a:r>
            <a:r>
              <a:rPr lang="en-GB" sz="1100" i="1" dirty="0"/>
              <a:t> pre-financing or the 2</a:t>
            </a:r>
            <a:r>
              <a:rPr lang="en-GB" sz="1100" i="1" baseline="30000" dirty="0"/>
              <a:t>nd</a:t>
            </a:r>
            <a:r>
              <a:rPr lang="en-GB" sz="1100" i="1" dirty="0"/>
              <a:t>).</a:t>
            </a:r>
          </a:p>
          <a:p>
            <a:endParaRPr lang="en-GB" sz="1100" i="1" dirty="0"/>
          </a:p>
          <a:p>
            <a:pPr defTabSz="907010">
              <a:defRPr/>
            </a:pPr>
            <a:r>
              <a:rPr lang="en-GB" sz="1100" b="1" i="1" dirty="0"/>
              <a:t>This rule is one of the rules causing more mistakes at final reporting level, therefore please pay attention and to avoid mistake: (few recommendations) try as possible to pay costs in Euro or open account in Euro.</a:t>
            </a:r>
          </a:p>
          <a:p>
            <a:endParaRPr lang="en-GB" sz="1100" dirty="0"/>
          </a:p>
        </p:txBody>
      </p:sp>
      <p:sp>
        <p:nvSpPr>
          <p:cNvPr id="4" name="Slide Number Placeholder 3"/>
          <p:cNvSpPr>
            <a:spLocks noGrp="1"/>
          </p:cNvSpPr>
          <p:nvPr>
            <p:ph type="sldNum" sz="quarter" idx="10"/>
          </p:nvPr>
        </p:nvSpPr>
        <p:spPr/>
        <p:txBody>
          <a:bodyPr/>
          <a:lstStyle/>
          <a:p>
            <a:fld id="{0092B2D2-748F-4979-AEA9-D42BA039DA45}" type="slidenum">
              <a:rPr lang="en-GB" altLang="en-US" smtClean="0"/>
              <a:pPr/>
              <a:t>6</a:t>
            </a:fld>
            <a:endParaRPr lang="en-GB" altLang="en-US"/>
          </a:p>
        </p:txBody>
      </p:sp>
    </p:spTree>
    <p:extLst>
      <p:ext uri="{BB962C8B-B14F-4D97-AF65-F5344CB8AC3E}">
        <p14:creationId xmlns:p14="http://schemas.microsoft.com/office/powerpoint/2010/main" val="13015077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GB" sz="1100" dirty="0"/>
              <a:t>During the implementation of the project, it happens that you have to award a contract for the implementation of an activity, purchase of a good or service (e.g. evaluation, translation etc..)</a:t>
            </a:r>
          </a:p>
          <a:p>
            <a:pPr algn="just"/>
            <a:endParaRPr lang="en-GB" sz="1100" dirty="0"/>
          </a:p>
          <a:p>
            <a:pPr algn="just"/>
            <a:r>
              <a:rPr lang="en-GB" sz="1100" dirty="0"/>
              <a:t>If the value of a contract awarded is over EUR 25.000 and less than EUR 134.000, you shall launch a tendering procedure and obtain competitive offers from at least three suppliers and retain the one offering best value for money, observing the principles of transparency and equal treatment of potential contractors and taking care to avoid conflicts of interests. Where the estimate value of a contract to be awarded in accordance with those Articles exceeds EUR 134.000, national legislation will be applicable. </a:t>
            </a:r>
          </a:p>
          <a:p>
            <a:pPr algn="just"/>
            <a:endParaRPr lang="en-GB" sz="1100" dirty="0"/>
          </a:p>
          <a:p>
            <a:pPr algn="just"/>
            <a:r>
              <a:rPr lang="en-GB" sz="1100" dirty="0"/>
              <a:t>In the Guidelines there is a dedicated section </a:t>
            </a:r>
            <a:r>
              <a:rPr lang="en-GB" sz="1100" b="1" dirty="0"/>
              <a:t>Award of Contracts and Tendering procedure (section 3.2.5). </a:t>
            </a:r>
            <a:r>
              <a:rPr lang="en-GB" sz="1100" dirty="0"/>
              <a:t>The points mentioned in this section are a quick guidance to help you when preparing a tendering procedure. It is provided for guidance purposes only and its content is not intended to replace consultation of the applicable rules or the necessary advice of an expert, where appropriate.</a:t>
            </a:r>
          </a:p>
          <a:p>
            <a:pPr algn="just"/>
            <a:r>
              <a:rPr lang="en-GB" sz="1100" dirty="0"/>
              <a:t> </a:t>
            </a:r>
          </a:p>
          <a:p>
            <a:pPr algn="just"/>
            <a:r>
              <a:rPr lang="en-GB" sz="1100" dirty="0"/>
              <a:t>Please note that the beneficiaries may not split the purchase of equipment into smaller contracts below the threshold in order to avoid launching a formal tendering procedure. </a:t>
            </a:r>
          </a:p>
          <a:p>
            <a:pPr algn="just"/>
            <a:r>
              <a:rPr lang="en-GB" sz="1100" dirty="0"/>
              <a:t>Where to find information? Article II.9 and Article II.10 of the General Conditions of the Grant Agreement, Guidelines and </a:t>
            </a:r>
            <a:r>
              <a:rPr lang="en-GB" sz="1100" dirty="0" smtClean="0"/>
              <a:t>Program Guide</a:t>
            </a:r>
            <a:endParaRPr lang="en-GB" sz="1100" dirty="0"/>
          </a:p>
        </p:txBody>
      </p:sp>
      <p:sp>
        <p:nvSpPr>
          <p:cNvPr id="4" name="Slide Number Placeholder 3"/>
          <p:cNvSpPr>
            <a:spLocks noGrp="1"/>
          </p:cNvSpPr>
          <p:nvPr>
            <p:ph type="sldNum" sz="quarter" idx="10"/>
          </p:nvPr>
        </p:nvSpPr>
        <p:spPr/>
        <p:txBody>
          <a:bodyPr/>
          <a:lstStyle/>
          <a:p>
            <a:fld id="{0092B2D2-748F-4979-AEA9-D42BA039DA45}" type="slidenum">
              <a:rPr lang="en-GB" altLang="en-US" smtClean="0"/>
              <a:pPr/>
              <a:t>7</a:t>
            </a:fld>
            <a:endParaRPr lang="en-GB" altLang="en-US"/>
          </a:p>
        </p:txBody>
      </p:sp>
    </p:spTree>
    <p:extLst>
      <p:ext uri="{BB962C8B-B14F-4D97-AF65-F5344CB8AC3E}">
        <p14:creationId xmlns:p14="http://schemas.microsoft.com/office/powerpoint/2010/main" val="431111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37392" y="4689992"/>
            <a:ext cx="6331257" cy="4443650"/>
          </a:xfrm>
        </p:spPr>
        <p:txBody>
          <a:bodyPr/>
          <a:lstStyle/>
          <a:p>
            <a:pPr defTabSz="907010">
              <a:defRPr/>
            </a:pPr>
            <a:r>
              <a:rPr lang="en-GB" dirty="0"/>
              <a:t>Let's now focus on the 2 budget headings financed through actual costs. Equipment: this heading is used to support the </a:t>
            </a:r>
            <a:r>
              <a:rPr lang="en-GB" b="1" dirty="0"/>
              <a:t>purchase of equipment</a:t>
            </a:r>
            <a:r>
              <a:rPr lang="en-GB" dirty="0"/>
              <a:t> on the condition that it is not ineligible </a:t>
            </a:r>
            <a:r>
              <a:rPr lang="en-GB" dirty="0" smtClean="0"/>
              <a:t>and </a:t>
            </a:r>
            <a:r>
              <a:rPr lang="en-GB" dirty="0"/>
              <a:t>is directly </a:t>
            </a:r>
            <a:r>
              <a:rPr lang="en-GB" b="1" dirty="0"/>
              <a:t>relevant to the objectives of the project</a:t>
            </a:r>
            <a:r>
              <a:rPr lang="en-GB" dirty="0"/>
              <a:t>. This could include, for example, (e-)books and periodicals, fax machines, photocopying machines, computers, notebooks/laptops and tablets, software, machines and equipment for teaching purposes, laboratory supplies (teaching purposes), video-projectors (hardware) and video-presentations (software), television sets, installing/setting up of communication lines for internet connection, access to databases (libraries and electronic libraries outside the partnership) and clouds, equipment maintenance, insurance, transport and installation costs.</a:t>
            </a:r>
          </a:p>
          <a:p>
            <a:r>
              <a:rPr lang="en-GB" dirty="0"/>
              <a:t> </a:t>
            </a:r>
          </a:p>
          <a:p>
            <a:r>
              <a:rPr lang="en-GB" dirty="0"/>
              <a:t>The </a:t>
            </a:r>
            <a:r>
              <a:rPr lang="en-GB" b="1" dirty="0"/>
              <a:t>total purchase cost of the equipment </a:t>
            </a:r>
            <a:r>
              <a:rPr lang="en-GB" dirty="0"/>
              <a:t>will be taken into account and not the equipment's depreciation.  </a:t>
            </a:r>
          </a:p>
          <a:p>
            <a:r>
              <a:rPr lang="en-GB" u="sng" dirty="0"/>
              <a:t>Equipment is intended </a:t>
            </a:r>
            <a:r>
              <a:rPr lang="en-GB" b="1" u="sng" dirty="0"/>
              <a:t>exclusively</a:t>
            </a:r>
            <a:r>
              <a:rPr lang="en-GB" u="sng" dirty="0"/>
              <a:t> for the Partner Country Higher Education Institutions which are included in the partnership</a:t>
            </a:r>
            <a:r>
              <a:rPr lang="en-GB" dirty="0"/>
              <a:t> where it must be installed as soon as </a:t>
            </a:r>
            <a:r>
              <a:rPr lang="en-GB" dirty="0" smtClean="0"/>
              <a:t>possible</a:t>
            </a:r>
            <a:r>
              <a:rPr lang="en-GB" dirty="0"/>
              <a:t>. It cannot be purchased for any Programme Country institution/organisation or for non-higher education institutions in the Partner Countries. </a:t>
            </a:r>
            <a:r>
              <a:rPr lang="en-GB" b="1" dirty="0"/>
              <a:t>The equipment must be recorded in the inventory of the institution where it is installed</a:t>
            </a:r>
            <a:r>
              <a:rPr lang="en-GB" dirty="0"/>
              <a:t>.</a:t>
            </a:r>
          </a:p>
          <a:p>
            <a:r>
              <a:rPr lang="en-GB" dirty="0"/>
              <a:t>Equipment should be instrumental to the objectives of the project </a:t>
            </a:r>
            <a:r>
              <a:rPr lang="en-GB" dirty="0" smtClean="0"/>
              <a:t>.</a:t>
            </a:r>
            <a:r>
              <a:rPr lang="en-GB" baseline="0" dirty="0" smtClean="0"/>
              <a:t> </a:t>
            </a:r>
          </a:p>
          <a:p>
            <a:r>
              <a:rPr lang="en-GB" dirty="0" smtClean="0"/>
              <a:t>VAT </a:t>
            </a:r>
            <a:r>
              <a:rPr lang="en-GB" dirty="0"/>
              <a:t>is not considered as an eligible project cost.  </a:t>
            </a:r>
          </a:p>
          <a:p>
            <a:r>
              <a:rPr lang="en-GB" dirty="0"/>
              <a:t>Hiring of equipment may be considered eligible </a:t>
            </a:r>
            <a:r>
              <a:rPr lang="en-GB" b="1" dirty="0"/>
              <a:t>only in exceptional and duly justified circumstances, provided that </a:t>
            </a:r>
            <a:r>
              <a:rPr lang="en-GB" b="1" u="sng" dirty="0"/>
              <a:t>prior written authorisation has been given by the Agency</a:t>
            </a:r>
            <a:r>
              <a:rPr lang="en-GB" b="1" dirty="0"/>
              <a:t>. </a:t>
            </a:r>
            <a:endParaRPr lang="en-GB" b="1" dirty="0" smtClean="0"/>
          </a:p>
          <a:p>
            <a:r>
              <a:rPr lang="en-GB" dirty="0" smtClean="0"/>
              <a:t>Non </a:t>
            </a:r>
            <a:r>
              <a:rPr lang="en-GB" dirty="0"/>
              <a:t>eligible costs have already been mentioned before (furniture, motor vehicles, alarm systems etc..) </a:t>
            </a:r>
          </a:p>
          <a:p>
            <a:r>
              <a:rPr lang="en-GB" dirty="0"/>
              <a:t>For equipment over €25.000, the provisions set under section 'Award of Contracts' of the Guidelines will apply.</a:t>
            </a:r>
          </a:p>
          <a:p>
            <a:r>
              <a:rPr lang="en-GB" dirty="0"/>
              <a:t>Minor adaptations in terms of quantity and product in the purchased equipment </a:t>
            </a:r>
            <a:r>
              <a:rPr lang="en-GB" dirty="0" smtClean="0"/>
              <a:t>(against your project proposals) can </a:t>
            </a:r>
            <a:r>
              <a:rPr lang="en-GB" dirty="0"/>
              <a:t>be accepted without prior authorisation provided that the budgetary ceilings are respected.</a:t>
            </a:r>
          </a:p>
          <a:p>
            <a:r>
              <a:rPr lang="en-GB" dirty="0"/>
              <a:t>In case of significant changes of the equipment to be purchased compared to the equipment as specified in the original application, </a:t>
            </a:r>
            <a:r>
              <a:rPr lang="en-GB" u="sng" dirty="0"/>
              <a:t>prior written authorisation from the Agency should be given</a:t>
            </a:r>
            <a:r>
              <a:rPr lang="en-GB" dirty="0"/>
              <a:t>. </a:t>
            </a:r>
          </a:p>
          <a:p>
            <a:r>
              <a:rPr lang="en-GB" dirty="0"/>
              <a:t>In any case of doubt the coordinator shall contact the Agency and ask for prior written approval based on clear justifications. </a:t>
            </a:r>
          </a:p>
        </p:txBody>
      </p:sp>
      <p:sp>
        <p:nvSpPr>
          <p:cNvPr id="4" name="Slide Number Placeholder 3"/>
          <p:cNvSpPr>
            <a:spLocks noGrp="1"/>
          </p:cNvSpPr>
          <p:nvPr>
            <p:ph type="sldNum" sz="quarter" idx="10"/>
          </p:nvPr>
        </p:nvSpPr>
        <p:spPr/>
        <p:txBody>
          <a:bodyPr/>
          <a:lstStyle/>
          <a:p>
            <a:fld id="{0092B2D2-748F-4979-AEA9-D42BA039DA45}" type="slidenum">
              <a:rPr lang="en-GB" altLang="en-US" smtClean="0"/>
              <a:pPr/>
              <a:t>8</a:t>
            </a:fld>
            <a:endParaRPr lang="en-GB" altLang="en-US"/>
          </a:p>
        </p:txBody>
      </p:sp>
    </p:spTree>
    <p:extLst>
      <p:ext uri="{BB962C8B-B14F-4D97-AF65-F5344CB8AC3E}">
        <p14:creationId xmlns:p14="http://schemas.microsoft.com/office/powerpoint/2010/main" val="30501731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GB" sz="1100" dirty="0"/>
              <a:t>For the purpose of any </a:t>
            </a:r>
            <a:r>
              <a:rPr lang="en-GB" sz="1100" b="1" dirty="0"/>
              <a:t>financial evaluation and/or audit</a:t>
            </a:r>
            <a:r>
              <a:rPr lang="en-GB" sz="1100" dirty="0"/>
              <a:t>, you have to </a:t>
            </a:r>
            <a:r>
              <a:rPr lang="en-GB" sz="1100" b="1" dirty="0"/>
              <a:t>retain with the project accounts</a:t>
            </a:r>
            <a:r>
              <a:rPr lang="en-GB" sz="1100" dirty="0"/>
              <a:t> </a:t>
            </a:r>
            <a:r>
              <a:rPr lang="en-GB" sz="1100" u="sng" dirty="0"/>
              <a:t>the following supporting documents</a:t>
            </a:r>
            <a:r>
              <a:rPr lang="en-GB" sz="1100" dirty="0"/>
              <a:t>:</a:t>
            </a:r>
          </a:p>
          <a:p>
            <a:pPr lvl="0" algn="just"/>
            <a:r>
              <a:rPr lang="en-GB" sz="1100" b="1" dirty="0"/>
              <a:t>Invoice(s)/bank statement(s) for purchased equipment (order forms, pro-forma invoices, quotations or estimates are not considered as proof of expenditure).</a:t>
            </a:r>
          </a:p>
          <a:p>
            <a:pPr lvl="0" algn="just"/>
            <a:r>
              <a:rPr lang="en-GB" sz="1100" b="1" dirty="0"/>
              <a:t>When threshold of EUR 25.000 is exceeded and below EUR 134.000, tendering procedure and three quotations from different suppliers.</a:t>
            </a:r>
          </a:p>
          <a:p>
            <a:pPr lvl="0" algn="just"/>
            <a:r>
              <a:rPr lang="en-GB" sz="1100" b="1" dirty="0"/>
              <a:t>When threshold of EUR 134.000 is exceeded, tendering procedure applied according to national legislation.</a:t>
            </a:r>
          </a:p>
          <a:p>
            <a:pPr lvl="0" algn="just"/>
            <a:r>
              <a:rPr lang="en-GB" sz="1100" b="1" dirty="0"/>
              <a:t>Proof that the equipment is recorded in the inventory of the institution.</a:t>
            </a:r>
          </a:p>
          <a:p>
            <a:pPr algn="just"/>
            <a:r>
              <a:rPr lang="en-GB" sz="1100" dirty="0"/>
              <a:t>The beneficiaries may not split the purchase of equipment into smaller contracts below the threshold.</a:t>
            </a:r>
          </a:p>
          <a:p>
            <a:pPr algn="just"/>
            <a:r>
              <a:rPr lang="en-GB" sz="1100" dirty="0"/>
              <a:t> </a:t>
            </a:r>
          </a:p>
          <a:p>
            <a:pPr algn="just"/>
            <a:r>
              <a:rPr lang="en-GB" sz="1100" b="1" u="sng" dirty="0"/>
              <a:t>Supporting documents should not be sent</a:t>
            </a:r>
            <a:r>
              <a:rPr lang="en-GB" sz="1100" dirty="0"/>
              <a:t> with the Final Financial statement</a:t>
            </a:r>
            <a:r>
              <a:rPr lang="en-GB" sz="1100" b="1" dirty="0"/>
              <a:t>. </a:t>
            </a:r>
            <a:r>
              <a:rPr lang="en-GB" sz="1100" dirty="0"/>
              <a:t>At final reporting stage, the Agency will take note of the expenses on the basis of the final financial statements (list of expenses) sent by the coordinator (see Annex VI of the Agreement - "Final Financial statement") and will examine these expenses in detail to verify their eligibility. If there are doubts on any particular point, the Agency may request to provide </a:t>
            </a:r>
            <a:r>
              <a:rPr lang="en-GB" sz="1100" b="1" dirty="0"/>
              <a:t>all the supporting documents</a:t>
            </a:r>
            <a:r>
              <a:rPr lang="en-GB" sz="1100" dirty="0"/>
              <a:t>.</a:t>
            </a:r>
          </a:p>
          <a:p>
            <a:pPr algn="just"/>
            <a:r>
              <a:rPr lang="en-GB" sz="1100" dirty="0"/>
              <a:t> </a:t>
            </a:r>
          </a:p>
          <a:p>
            <a:pPr algn="just"/>
            <a:r>
              <a:rPr lang="en-GB" sz="1100" dirty="0"/>
              <a:t>Only the </a:t>
            </a:r>
            <a:r>
              <a:rPr lang="en-GB" sz="1100" b="1" u="sng" dirty="0"/>
              <a:t>following documents must be provided</a:t>
            </a:r>
            <a:r>
              <a:rPr lang="en-GB" sz="1100" dirty="0"/>
              <a:t> with the Final Financial statement</a:t>
            </a:r>
            <a:r>
              <a:rPr lang="en-GB" sz="1100" b="1" dirty="0"/>
              <a:t>:</a:t>
            </a:r>
            <a:endParaRPr lang="en-GB" sz="1100" dirty="0"/>
          </a:p>
          <a:p>
            <a:pPr algn="just"/>
            <a:r>
              <a:rPr lang="en-GB" sz="1100" dirty="0"/>
              <a:t> </a:t>
            </a:r>
          </a:p>
          <a:p>
            <a:pPr algn="just"/>
            <a:r>
              <a:rPr lang="en-GB" sz="1100" b="1" i="1" dirty="0"/>
              <a:t>- For equipment with a total value of more than EUR 25.000, a copy (not original) of the invoice(s) and the competitive offers must be sent as supporting documents. </a:t>
            </a:r>
          </a:p>
          <a:p>
            <a:pPr algn="just"/>
            <a:r>
              <a:rPr lang="en-GB" sz="1100" b="1" i="1" dirty="0"/>
              <a:t>- Any prior authorisation from the Agency</a:t>
            </a:r>
          </a:p>
          <a:p>
            <a:r>
              <a:rPr lang="en-GB" sz="1100" dirty="0"/>
              <a:t> </a:t>
            </a:r>
          </a:p>
          <a:p>
            <a:endParaRPr lang="en-GB" sz="1100" dirty="0"/>
          </a:p>
        </p:txBody>
      </p:sp>
      <p:sp>
        <p:nvSpPr>
          <p:cNvPr id="4" name="Slide Number Placeholder 3"/>
          <p:cNvSpPr>
            <a:spLocks noGrp="1"/>
          </p:cNvSpPr>
          <p:nvPr>
            <p:ph type="sldNum" sz="quarter" idx="10"/>
          </p:nvPr>
        </p:nvSpPr>
        <p:spPr/>
        <p:txBody>
          <a:bodyPr/>
          <a:lstStyle/>
          <a:p>
            <a:fld id="{0092B2D2-748F-4979-AEA9-D42BA039DA45}" type="slidenum">
              <a:rPr lang="en-GB" altLang="en-US" smtClean="0"/>
              <a:pPr/>
              <a:t>9</a:t>
            </a:fld>
            <a:endParaRPr lang="en-GB" altLang="en-US"/>
          </a:p>
        </p:txBody>
      </p:sp>
    </p:spTree>
    <p:extLst>
      <p:ext uri="{BB962C8B-B14F-4D97-AF65-F5344CB8AC3E}">
        <p14:creationId xmlns:p14="http://schemas.microsoft.com/office/powerpoint/2010/main" val="1381024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39952" y="1641600"/>
            <a:ext cx="4536504" cy="2088232"/>
          </a:xfrm>
        </p:spPr>
        <p:txBody>
          <a:bodyPr/>
          <a:lstStyle>
            <a:lvl1pPr indent="0">
              <a:defRPr sz="4800">
                <a:solidFill>
                  <a:srgbClr val="FFD624"/>
                </a:solidFill>
              </a:defRPr>
            </a:lvl1pPr>
          </a:lstStyle>
          <a:p>
            <a:r>
              <a:rPr lang="en-US" smtClean="0"/>
              <a:t>Click to edit Master title style</a:t>
            </a:r>
            <a:endParaRPr lang="en-GB" dirty="0"/>
          </a:p>
        </p:txBody>
      </p:sp>
      <p:sp>
        <p:nvSpPr>
          <p:cNvPr id="3" name="Content Placeholder 2"/>
          <p:cNvSpPr>
            <a:spLocks noGrp="1"/>
          </p:cNvSpPr>
          <p:nvPr>
            <p:ph idx="1"/>
          </p:nvPr>
        </p:nvSpPr>
        <p:spPr>
          <a:xfrm>
            <a:off x="467544" y="3933056"/>
            <a:ext cx="3744416" cy="1872208"/>
          </a:xfrm>
        </p:spPr>
        <p:txBody>
          <a:bodyPr/>
          <a:lstStyle>
            <a:lvl1pPr indent="0">
              <a:buNone/>
              <a:defRPr sz="3000" b="1" i="0">
                <a:solidFill>
                  <a:schemeClr val="bg1"/>
                </a:solidFill>
              </a:defRPr>
            </a:lvl1pPr>
            <a:lvl3pPr marL="228600" indent="-228600" algn="l">
              <a:defRPr sz="3000" b="1">
                <a:solidFill>
                  <a:schemeClr val="bg1"/>
                </a:solidFill>
              </a:defRPr>
            </a:lvl3pPr>
          </a:lstStyle>
          <a:p>
            <a:pPr lvl="0"/>
            <a:r>
              <a:rPr lang="en-US" smtClean="0"/>
              <a:t>Click to edit Master text styles</a:t>
            </a:r>
          </a:p>
        </p:txBody>
      </p:sp>
      <p:sp>
        <p:nvSpPr>
          <p:cNvPr id="4" name="Rectangle 3"/>
          <p:cNvSpPr>
            <a:spLocks noGrp="1" noChangeArrowheads="1"/>
          </p:cNvSpPr>
          <p:nvPr>
            <p:ph type="dt" sz="half" idx="10"/>
          </p:nvPr>
        </p:nvSpPr>
        <p:spPr/>
        <p:txBody>
          <a:bodyPr/>
          <a:lstStyle>
            <a:lvl1pPr>
              <a:defRPr>
                <a:solidFill>
                  <a:srgbClr val="FFFFFF"/>
                </a:solidFill>
              </a:defRPr>
            </a:lvl1pPr>
          </a:lstStyle>
          <a:p>
            <a:pPr>
              <a:defRPr/>
            </a:pPr>
            <a:endParaRPr lang="en-GB"/>
          </a:p>
        </p:txBody>
      </p:sp>
      <p:sp>
        <p:nvSpPr>
          <p:cNvPr id="5" name="Rectangle 6"/>
          <p:cNvSpPr>
            <a:spLocks noGrp="1" noChangeArrowheads="1"/>
          </p:cNvSpPr>
          <p:nvPr>
            <p:ph type="sldNum" sz="quarter" idx="11"/>
          </p:nvPr>
        </p:nvSpPr>
        <p:spPr>
          <a:xfrm>
            <a:off x="4932363" y="6069013"/>
            <a:ext cx="2133600" cy="476250"/>
          </a:xfrm>
        </p:spPr>
        <p:txBody>
          <a:bodyPr/>
          <a:lstStyle>
            <a:lvl1pPr>
              <a:defRPr>
                <a:solidFill>
                  <a:srgbClr val="FFFFFF"/>
                </a:solidFill>
              </a:defRPr>
            </a:lvl1pPr>
          </a:lstStyle>
          <a:p>
            <a:pPr>
              <a:defRPr/>
            </a:pPr>
            <a:fld id="{2E495E9C-2ED8-4F24-85AB-C6076741701A}" type="slidenum">
              <a:rPr lang="en-GB"/>
              <a:pPr>
                <a:defRPr/>
              </a:pPr>
              <a:t>‹#›</a:t>
            </a:fld>
            <a:endParaRPr lang="en-GB"/>
          </a:p>
        </p:txBody>
      </p:sp>
    </p:spTree>
    <p:extLst>
      <p:ext uri="{BB962C8B-B14F-4D97-AF65-F5344CB8AC3E}">
        <p14:creationId xmlns:p14="http://schemas.microsoft.com/office/powerpoint/2010/main" val="3807592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39952" y="1641600"/>
            <a:ext cx="4536504" cy="2088232"/>
          </a:xfrm>
        </p:spPr>
        <p:txBody>
          <a:bodyPr/>
          <a:lstStyle>
            <a:lvl1pPr indent="0">
              <a:defRPr sz="4800">
                <a:solidFill>
                  <a:srgbClr val="FFD624"/>
                </a:solidFill>
              </a:defRPr>
            </a:lvl1pPr>
          </a:lstStyle>
          <a:p>
            <a:r>
              <a:rPr lang="en-US" smtClean="0"/>
              <a:t>Click to edit Master title style</a:t>
            </a:r>
            <a:endParaRPr lang="en-GB" dirty="0"/>
          </a:p>
        </p:txBody>
      </p:sp>
      <p:sp>
        <p:nvSpPr>
          <p:cNvPr id="3" name="Content Placeholder 2"/>
          <p:cNvSpPr>
            <a:spLocks noGrp="1"/>
          </p:cNvSpPr>
          <p:nvPr>
            <p:ph idx="1"/>
          </p:nvPr>
        </p:nvSpPr>
        <p:spPr>
          <a:xfrm>
            <a:off x="467544" y="3933056"/>
            <a:ext cx="3744416" cy="1872208"/>
          </a:xfrm>
        </p:spPr>
        <p:txBody>
          <a:bodyPr/>
          <a:lstStyle>
            <a:lvl1pPr indent="0">
              <a:buNone/>
              <a:defRPr sz="3000" b="1" i="0">
                <a:solidFill>
                  <a:schemeClr val="bg1"/>
                </a:solidFill>
              </a:defRPr>
            </a:lvl1pPr>
            <a:lvl3pPr marL="228600" indent="-228600" algn="l">
              <a:defRPr sz="3000" b="1">
                <a:solidFill>
                  <a:schemeClr val="bg1"/>
                </a:solidFill>
              </a:defRPr>
            </a:lvl3pPr>
          </a:lstStyle>
          <a:p>
            <a:pPr lvl="0"/>
            <a:r>
              <a:rPr lang="en-US" smtClean="0"/>
              <a:t>Click to edit Master text styles</a:t>
            </a:r>
          </a:p>
        </p:txBody>
      </p:sp>
      <p:sp>
        <p:nvSpPr>
          <p:cNvPr id="4" name="Rectangle 3"/>
          <p:cNvSpPr>
            <a:spLocks noGrp="1" noChangeArrowheads="1"/>
          </p:cNvSpPr>
          <p:nvPr>
            <p:ph type="dt" sz="half" idx="10"/>
          </p:nvPr>
        </p:nvSpPr>
        <p:spPr/>
        <p:txBody>
          <a:bodyPr/>
          <a:lstStyle>
            <a:lvl1pPr>
              <a:defRPr>
                <a:solidFill>
                  <a:srgbClr val="FFFFFF"/>
                </a:solidFill>
              </a:defRPr>
            </a:lvl1pPr>
          </a:lstStyle>
          <a:p>
            <a:pPr>
              <a:defRPr/>
            </a:pPr>
            <a:endParaRPr lang="en-GB"/>
          </a:p>
        </p:txBody>
      </p:sp>
      <p:sp>
        <p:nvSpPr>
          <p:cNvPr id="5" name="Rectangle 6"/>
          <p:cNvSpPr>
            <a:spLocks noGrp="1" noChangeArrowheads="1"/>
          </p:cNvSpPr>
          <p:nvPr>
            <p:ph type="sldNum" sz="quarter" idx="11"/>
          </p:nvPr>
        </p:nvSpPr>
        <p:spPr>
          <a:xfrm>
            <a:off x="4932363" y="6069013"/>
            <a:ext cx="2133600" cy="476250"/>
          </a:xfrm>
        </p:spPr>
        <p:txBody>
          <a:bodyPr/>
          <a:lstStyle>
            <a:lvl1pPr>
              <a:defRPr>
                <a:solidFill>
                  <a:srgbClr val="FFFFFF"/>
                </a:solidFill>
              </a:defRPr>
            </a:lvl1pPr>
          </a:lstStyle>
          <a:p>
            <a:pPr>
              <a:defRPr/>
            </a:pPr>
            <a:fld id="{2E495E9C-2ED8-4F24-85AB-C6076741701A}" type="slidenum">
              <a:rPr lang="en-GB"/>
              <a:pPr>
                <a:defRPr/>
              </a:pPr>
              <a:t>‹#›</a:t>
            </a:fld>
            <a:endParaRPr lang="en-GB"/>
          </a:p>
        </p:txBody>
      </p:sp>
    </p:spTree>
    <p:extLst>
      <p:ext uri="{BB962C8B-B14F-4D97-AF65-F5344CB8AC3E}">
        <p14:creationId xmlns:p14="http://schemas.microsoft.com/office/powerpoint/2010/main" val="2056155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39952" y="1641600"/>
            <a:ext cx="4536504" cy="2088232"/>
          </a:xfrm>
        </p:spPr>
        <p:txBody>
          <a:bodyPr/>
          <a:lstStyle>
            <a:lvl1pPr indent="0">
              <a:defRPr sz="4800">
                <a:solidFill>
                  <a:srgbClr val="FFD624"/>
                </a:solidFill>
              </a:defRPr>
            </a:lvl1pPr>
          </a:lstStyle>
          <a:p>
            <a:r>
              <a:rPr lang="en-US" smtClean="0"/>
              <a:t>Click to edit Master title style</a:t>
            </a:r>
            <a:endParaRPr lang="en-GB" dirty="0"/>
          </a:p>
        </p:txBody>
      </p:sp>
      <p:sp>
        <p:nvSpPr>
          <p:cNvPr id="3" name="Content Placeholder 2"/>
          <p:cNvSpPr>
            <a:spLocks noGrp="1"/>
          </p:cNvSpPr>
          <p:nvPr>
            <p:ph idx="1"/>
          </p:nvPr>
        </p:nvSpPr>
        <p:spPr>
          <a:xfrm>
            <a:off x="467544" y="3933056"/>
            <a:ext cx="3744416" cy="1872208"/>
          </a:xfrm>
        </p:spPr>
        <p:txBody>
          <a:bodyPr/>
          <a:lstStyle>
            <a:lvl1pPr indent="0">
              <a:buNone/>
              <a:defRPr sz="3000" b="1" i="0">
                <a:solidFill>
                  <a:schemeClr val="bg1"/>
                </a:solidFill>
              </a:defRPr>
            </a:lvl1pPr>
            <a:lvl3pPr marL="228600" indent="-228600" algn="l">
              <a:defRPr sz="3000" b="1">
                <a:solidFill>
                  <a:schemeClr val="bg1"/>
                </a:solidFill>
              </a:defRPr>
            </a:lvl3pPr>
          </a:lstStyle>
          <a:p>
            <a:pPr lvl="0"/>
            <a:r>
              <a:rPr lang="en-US" smtClean="0"/>
              <a:t>Click to edit Master text styles</a:t>
            </a:r>
          </a:p>
        </p:txBody>
      </p:sp>
      <p:sp>
        <p:nvSpPr>
          <p:cNvPr id="4" name="Rectangle 3"/>
          <p:cNvSpPr>
            <a:spLocks noGrp="1" noChangeArrowheads="1"/>
          </p:cNvSpPr>
          <p:nvPr>
            <p:ph type="dt" sz="half" idx="10"/>
          </p:nvPr>
        </p:nvSpPr>
        <p:spPr/>
        <p:txBody>
          <a:bodyPr/>
          <a:lstStyle>
            <a:lvl1pPr>
              <a:defRPr>
                <a:solidFill>
                  <a:srgbClr val="FFFFFF"/>
                </a:solidFill>
              </a:defRPr>
            </a:lvl1pPr>
          </a:lstStyle>
          <a:p>
            <a:pPr>
              <a:defRPr/>
            </a:pPr>
            <a:endParaRPr lang="en-GB"/>
          </a:p>
        </p:txBody>
      </p:sp>
      <p:sp>
        <p:nvSpPr>
          <p:cNvPr id="5" name="Rectangle 6"/>
          <p:cNvSpPr>
            <a:spLocks noGrp="1" noChangeArrowheads="1"/>
          </p:cNvSpPr>
          <p:nvPr>
            <p:ph type="sldNum" sz="quarter" idx="11"/>
          </p:nvPr>
        </p:nvSpPr>
        <p:spPr>
          <a:xfrm>
            <a:off x="4932363" y="6069013"/>
            <a:ext cx="2133600" cy="476250"/>
          </a:xfrm>
        </p:spPr>
        <p:txBody>
          <a:bodyPr/>
          <a:lstStyle>
            <a:lvl1pPr>
              <a:defRPr>
                <a:solidFill>
                  <a:srgbClr val="FFFFFF"/>
                </a:solidFill>
              </a:defRPr>
            </a:lvl1pPr>
          </a:lstStyle>
          <a:p>
            <a:pPr>
              <a:defRPr/>
            </a:pPr>
            <a:fld id="{2E495E9C-2ED8-4F24-85AB-C6076741701A}" type="slidenum">
              <a:rPr lang="en-GB"/>
              <a:pPr>
                <a:defRPr/>
              </a:pPr>
              <a:t>‹#›</a:t>
            </a:fld>
            <a:endParaRPr lang="en-GB"/>
          </a:p>
        </p:txBody>
      </p:sp>
    </p:spTree>
    <p:extLst>
      <p:ext uri="{BB962C8B-B14F-4D97-AF65-F5344CB8AC3E}">
        <p14:creationId xmlns:p14="http://schemas.microsoft.com/office/powerpoint/2010/main" val="33998242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39952" y="1641600"/>
            <a:ext cx="4536504" cy="2088232"/>
          </a:xfrm>
        </p:spPr>
        <p:txBody>
          <a:bodyPr/>
          <a:lstStyle>
            <a:lvl1pPr indent="0">
              <a:defRPr sz="4800">
                <a:solidFill>
                  <a:srgbClr val="FFD624"/>
                </a:solidFill>
              </a:defRPr>
            </a:lvl1pPr>
          </a:lstStyle>
          <a:p>
            <a:r>
              <a:rPr lang="en-US" smtClean="0"/>
              <a:t>Click to edit Master title style</a:t>
            </a:r>
            <a:endParaRPr lang="en-GB" dirty="0"/>
          </a:p>
        </p:txBody>
      </p:sp>
      <p:sp>
        <p:nvSpPr>
          <p:cNvPr id="3" name="Content Placeholder 2"/>
          <p:cNvSpPr>
            <a:spLocks noGrp="1"/>
          </p:cNvSpPr>
          <p:nvPr>
            <p:ph idx="1"/>
          </p:nvPr>
        </p:nvSpPr>
        <p:spPr>
          <a:xfrm>
            <a:off x="467544" y="3933056"/>
            <a:ext cx="3744416" cy="1872208"/>
          </a:xfrm>
        </p:spPr>
        <p:txBody>
          <a:bodyPr/>
          <a:lstStyle>
            <a:lvl1pPr indent="0">
              <a:buNone/>
              <a:defRPr sz="3000" b="1" i="0">
                <a:solidFill>
                  <a:schemeClr val="bg1"/>
                </a:solidFill>
              </a:defRPr>
            </a:lvl1pPr>
            <a:lvl3pPr marL="228600" indent="-228600" algn="l">
              <a:defRPr sz="3000" b="1">
                <a:solidFill>
                  <a:schemeClr val="bg1"/>
                </a:solidFill>
              </a:defRPr>
            </a:lvl3pPr>
          </a:lstStyle>
          <a:p>
            <a:pPr lvl="0"/>
            <a:r>
              <a:rPr lang="en-US" smtClean="0"/>
              <a:t>Click to edit Master text styles</a:t>
            </a:r>
          </a:p>
        </p:txBody>
      </p:sp>
      <p:sp>
        <p:nvSpPr>
          <p:cNvPr id="4" name="Rectangle 3"/>
          <p:cNvSpPr>
            <a:spLocks noGrp="1" noChangeArrowheads="1"/>
          </p:cNvSpPr>
          <p:nvPr>
            <p:ph type="dt" sz="half" idx="10"/>
          </p:nvPr>
        </p:nvSpPr>
        <p:spPr/>
        <p:txBody>
          <a:bodyPr/>
          <a:lstStyle>
            <a:lvl1pPr>
              <a:defRPr>
                <a:solidFill>
                  <a:srgbClr val="FFFFFF"/>
                </a:solidFill>
              </a:defRPr>
            </a:lvl1pPr>
          </a:lstStyle>
          <a:p>
            <a:pPr>
              <a:defRPr/>
            </a:pPr>
            <a:endParaRPr lang="en-GB"/>
          </a:p>
        </p:txBody>
      </p:sp>
      <p:sp>
        <p:nvSpPr>
          <p:cNvPr id="5" name="Rectangle 6"/>
          <p:cNvSpPr>
            <a:spLocks noGrp="1" noChangeArrowheads="1"/>
          </p:cNvSpPr>
          <p:nvPr>
            <p:ph type="sldNum" sz="quarter" idx="11"/>
          </p:nvPr>
        </p:nvSpPr>
        <p:spPr>
          <a:xfrm>
            <a:off x="4932363" y="6069013"/>
            <a:ext cx="2133600" cy="476250"/>
          </a:xfrm>
        </p:spPr>
        <p:txBody>
          <a:bodyPr/>
          <a:lstStyle>
            <a:lvl1pPr>
              <a:defRPr>
                <a:solidFill>
                  <a:srgbClr val="FFFFFF"/>
                </a:solidFill>
              </a:defRPr>
            </a:lvl1pPr>
          </a:lstStyle>
          <a:p>
            <a:pPr>
              <a:defRPr/>
            </a:pPr>
            <a:fld id="{2E495E9C-2ED8-4F24-85AB-C6076741701A}" type="slidenum">
              <a:rPr lang="en-GB"/>
              <a:pPr>
                <a:defRPr/>
              </a:pPr>
              <a:t>‹#›</a:t>
            </a:fld>
            <a:endParaRPr lang="en-GB"/>
          </a:p>
        </p:txBody>
      </p:sp>
    </p:spTree>
    <p:extLst>
      <p:ext uri="{BB962C8B-B14F-4D97-AF65-F5344CB8AC3E}">
        <p14:creationId xmlns:p14="http://schemas.microsoft.com/office/powerpoint/2010/main" val="978102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3.xml"/><Relationship Id="rId1" Type="http://schemas.openxmlformats.org/officeDocument/2006/relationships/slideLayout" Target="../slideLayouts/slideLayout3.xml"/><Relationship Id="rId5" Type="http://schemas.openxmlformats.org/officeDocument/2006/relationships/image" Target="../media/image3.jpeg"/><Relationship Id="rId4" Type="http://schemas.openxmlformats.org/officeDocument/2006/relationships/image" Target="../media/image2.jpe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4.xml"/><Relationship Id="rId1" Type="http://schemas.openxmlformats.org/officeDocument/2006/relationships/slideLayout" Target="../slideLayouts/slideLayout4.xml"/><Relationship Id="rId5" Type="http://schemas.openxmlformats.org/officeDocument/2006/relationships/image" Target="../media/image3.jpeg"/><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1123950"/>
            <a:ext cx="8229600"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Lorem ipsum</a:t>
            </a:r>
          </a:p>
        </p:txBody>
      </p:sp>
      <p:sp>
        <p:nvSpPr>
          <p:cNvPr id="1027" name="Rectangle 3"/>
          <p:cNvSpPr>
            <a:spLocks noGrp="1" noChangeArrowheads="1"/>
          </p:cNvSpPr>
          <p:nvPr>
            <p:ph type="body" idx="1"/>
          </p:nvPr>
        </p:nvSpPr>
        <p:spPr bwMode="auto">
          <a:xfrm>
            <a:off x="457200" y="2387600"/>
            <a:ext cx="8229600" cy="3633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BE" altLang="en-US" smtClean="0"/>
              <a:t>Et dolor fragum</a:t>
            </a:r>
            <a:endParaRPr lang="en-GB" altLang="en-US" smtClean="0"/>
          </a:p>
          <a:p>
            <a:pPr lvl="1"/>
            <a:r>
              <a:rPr lang="en-GB" altLang="en-US" smtClean="0"/>
              <a:t>Et dolor fragum</a:t>
            </a:r>
          </a:p>
          <a:p>
            <a:pPr lvl="2"/>
            <a:r>
              <a:rPr lang="en-GB" altLang="en-US" smtClean="0"/>
              <a:t>- Et dolor fragum</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b="0">
                <a:solidFill>
                  <a:srgbClr val="000000"/>
                </a:solidFill>
                <a:latin typeface="+mj-lt"/>
                <a:cs typeface="+mn-cs"/>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lang="en-GB" sz="1400" b="0" kern="1200">
                <a:solidFill>
                  <a:srgbClr val="000000"/>
                </a:solidFill>
                <a:latin typeface="+mj-lt"/>
                <a:ea typeface="+mn-ea"/>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defRPr>
            </a:lvl1pPr>
          </a:lstStyle>
          <a:p>
            <a:pPr>
              <a:defRPr/>
            </a:pPr>
            <a:fld id="{3124E1B5-EFF7-44D7-BE90-EE69BBF6761B}" type="slidenum">
              <a:rPr lang="en-GB"/>
              <a:pPr>
                <a:defRPr/>
              </a:pPr>
              <a:t>‹#›</a:t>
            </a:fld>
            <a:endParaRPr lang="en-GB"/>
          </a:p>
        </p:txBody>
      </p:sp>
      <p:pic>
        <p:nvPicPr>
          <p:cNvPr id="1031" name="Picture 1"/>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8"/>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95288" y="355600"/>
            <a:ext cx="19367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9"/>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7910513" y="5688013"/>
            <a:ext cx="121285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17018525"/>
      </p:ext>
    </p:extLst>
  </p:cSld>
  <p:clrMap bg1="lt1" tx1="dk1" bg2="lt2" tx2="dk2" accent1="accent1" accent2="accent2" accent3="accent3" accent4="accent4" accent5="accent5" accent6="accent6" hlink="hlink" folHlink="folHlink"/>
  <p:sldLayoutIdLst>
    <p:sldLayoutId id="2147483667" r:id="rId1"/>
  </p:sldLayoutIdLst>
  <p:timing>
    <p:tnLst>
      <p:par>
        <p:cTn id="1" dur="indefinite" restart="never" nodeType="tmRoot"/>
      </p:par>
    </p:tnLst>
  </p:timing>
  <p:hf hdr="0" ftr="0" dt="0"/>
  <p:txStyles>
    <p:title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p:titleStyle>
    <p:body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1123950"/>
            <a:ext cx="8229600"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Lorem ipsum</a:t>
            </a:r>
          </a:p>
        </p:txBody>
      </p:sp>
      <p:sp>
        <p:nvSpPr>
          <p:cNvPr id="1027" name="Rectangle 3"/>
          <p:cNvSpPr>
            <a:spLocks noGrp="1" noChangeArrowheads="1"/>
          </p:cNvSpPr>
          <p:nvPr>
            <p:ph type="body" idx="1"/>
          </p:nvPr>
        </p:nvSpPr>
        <p:spPr bwMode="auto">
          <a:xfrm>
            <a:off x="457200" y="2387600"/>
            <a:ext cx="8229600" cy="3633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BE" altLang="en-US" smtClean="0"/>
              <a:t>Et dolor fragum</a:t>
            </a:r>
            <a:endParaRPr lang="en-GB" altLang="en-US" smtClean="0"/>
          </a:p>
          <a:p>
            <a:pPr lvl="1"/>
            <a:r>
              <a:rPr lang="en-GB" altLang="en-US" smtClean="0"/>
              <a:t>Et dolor fragum</a:t>
            </a:r>
          </a:p>
          <a:p>
            <a:pPr lvl="2"/>
            <a:r>
              <a:rPr lang="en-GB" altLang="en-US" smtClean="0"/>
              <a:t>- Et dolor fragum</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b="0">
                <a:solidFill>
                  <a:srgbClr val="000000"/>
                </a:solidFill>
                <a:latin typeface="+mj-lt"/>
                <a:cs typeface="+mn-cs"/>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lang="en-GB" sz="1400" b="0" kern="1200">
                <a:solidFill>
                  <a:srgbClr val="000000"/>
                </a:solidFill>
                <a:latin typeface="+mj-lt"/>
                <a:ea typeface="+mn-ea"/>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defRPr>
            </a:lvl1pPr>
          </a:lstStyle>
          <a:p>
            <a:pPr>
              <a:defRPr/>
            </a:pPr>
            <a:fld id="{3124E1B5-EFF7-44D7-BE90-EE69BBF6761B}" type="slidenum">
              <a:rPr lang="en-GB"/>
              <a:pPr>
                <a:defRPr/>
              </a:pPr>
              <a:t>‹#›</a:t>
            </a:fld>
            <a:endParaRPr lang="en-GB"/>
          </a:p>
        </p:txBody>
      </p:sp>
      <p:pic>
        <p:nvPicPr>
          <p:cNvPr id="1031" name="Picture 1"/>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8"/>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95288" y="355600"/>
            <a:ext cx="19367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9"/>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7910513" y="5688013"/>
            <a:ext cx="121285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52349150"/>
      </p:ext>
    </p:extLst>
  </p:cSld>
  <p:clrMap bg1="lt1" tx1="dk1" bg2="lt2" tx2="dk2" accent1="accent1" accent2="accent2" accent3="accent3" accent4="accent4" accent5="accent5" accent6="accent6" hlink="hlink" folHlink="folHlink"/>
  <p:sldLayoutIdLst>
    <p:sldLayoutId id="2147483665" r:id="rId1"/>
  </p:sldLayoutIdLst>
  <p:timing>
    <p:tnLst>
      <p:par>
        <p:cTn id="1" dur="indefinite" restart="never" nodeType="tmRoot"/>
      </p:par>
    </p:tnLst>
  </p:timing>
  <p:hf hdr="0" ftr="0" dt="0"/>
  <p:txStyles>
    <p:title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p:titleStyle>
    <p:body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1123950"/>
            <a:ext cx="8229600"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Lorem ipsum</a:t>
            </a:r>
          </a:p>
        </p:txBody>
      </p:sp>
      <p:sp>
        <p:nvSpPr>
          <p:cNvPr id="1027" name="Rectangle 3"/>
          <p:cNvSpPr>
            <a:spLocks noGrp="1" noChangeArrowheads="1"/>
          </p:cNvSpPr>
          <p:nvPr>
            <p:ph type="body" idx="1"/>
          </p:nvPr>
        </p:nvSpPr>
        <p:spPr bwMode="auto">
          <a:xfrm>
            <a:off x="457200" y="2387600"/>
            <a:ext cx="8229600" cy="3633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BE" altLang="en-US" smtClean="0"/>
              <a:t>Et dolor fragum</a:t>
            </a:r>
            <a:endParaRPr lang="en-GB" altLang="en-US" smtClean="0"/>
          </a:p>
          <a:p>
            <a:pPr lvl="1"/>
            <a:r>
              <a:rPr lang="en-GB" altLang="en-US" smtClean="0"/>
              <a:t>Et dolor fragum</a:t>
            </a:r>
          </a:p>
          <a:p>
            <a:pPr lvl="2"/>
            <a:r>
              <a:rPr lang="en-GB" altLang="en-US" smtClean="0"/>
              <a:t>- Et dolor fragum</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b="0">
                <a:solidFill>
                  <a:srgbClr val="000000"/>
                </a:solidFill>
                <a:latin typeface="+mj-lt"/>
                <a:cs typeface="+mn-cs"/>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lang="en-GB" sz="1400" b="0" kern="1200">
                <a:solidFill>
                  <a:srgbClr val="000000"/>
                </a:solidFill>
                <a:latin typeface="+mj-lt"/>
                <a:ea typeface="+mn-ea"/>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defRPr>
            </a:lvl1pPr>
          </a:lstStyle>
          <a:p>
            <a:pPr>
              <a:defRPr/>
            </a:pPr>
            <a:fld id="{3124E1B5-EFF7-44D7-BE90-EE69BBF6761B}" type="slidenum">
              <a:rPr lang="en-GB"/>
              <a:pPr>
                <a:defRPr/>
              </a:pPr>
              <a:t>‹#›</a:t>
            </a:fld>
            <a:endParaRPr lang="en-GB"/>
          </a:p>
        </p:txBody>
      </p:sp>
      <p:pic>
        <p:nvPicPr>
          <p:cNvPr id="1031" name="Picture 1"/>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8"/>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95288" y="355600"/>
            <a:ext cx="19367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9"/>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7910513" y="5688013"/>
            <a:ext cx="121285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07482545"/>
      </p:ext>
    </p:extLst>
  </p:cSld>
  <p:clrMap bg1="lt1" tx1="dk1" bg2="lt2" tx2="dk2" accent1="accent1" accent2="accent2" accent3="accent3" accent4="accent4" accent5="accent5" accent6="accent6" hlink="hlink" folHlink="folHlink"/>
  <p:sldLayoutIdLst>
    <p:sldLayoutId id="2147483663" r:id="rId1"/>
  </p:sldLayoutIdLst>
  <p:timing>
    <p:tnLst>
      <p:par>
        <p:cTn id="1" dur="indefinite" restart="never" nodeType="tmRoot"/>
      </p:par>
    </p:tnLst>
  </p:timing>
  <p:hf hdr="0" ftr="0" dt="0"/>
  <p:txStyles>
    <p:title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p:titleStyle>
    <p:body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1123950"/>
            <a:ext cx="8229600"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Lorem ipsum</a:t>
            </a:r>
          </a:p>
        </p:txBody>
      </p:sp>
      <p:sp>
        <p:nvSpPr>
          <p:cNvPr id="1027" name="Rectangle 3"/>
          <p:cNvSpPr>
            <a:spLocks noGrp="1" noChangeArrowheads="1"/>
          </p:cNvSpPr>
          <p:nvPr>
            <p:ph type="body" idx="1"/>
          </p:nvPr>
        </p:nvSpPr>
        <p:spPr bwMode="auto">
          <a:xfrm>
            <a:off x="457200" y="2387600"/>
            <a:ext cx="8229600" cy="3633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BE" altLang="en-US" smtClean="0"/>
              <a:t>Et dolor fragum</a:t>
            </a:r>
            <a:endParaRPr lang="en-GB" altLang="en-US" smtClean="0"/>
          </a:p>
          <a:p>
            <a:pPr lvl="1"/>
            <a:r>
              <a:rPr lang="en-GB" altLang="en-US" smtClean="0"/>
              <a:t>Et dolor fragum</a:t>
            </a:r>
          </a:p>
          <a:p>
            <a:pPr lvl="2"/>
            <a:r>
              <a:rPr lang="en-GB" altLang="en-US" smtClean="0"/>
              <a:t>- Et dolor fragum</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b="0">
                <a:solidFill>
                  <a:srgbClr val="000000"/>
                </a:solidFill>
                <a:latin typeface="+mj-lt"/>
                <a:cs typeface="+mn-cs"/>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lang="en-GB" sz="1400" b="0" kern="1200">
                <a:solidFill>
                  <a:srgbClr val="000000"/>
                </a:solidFill>
                <a:latin typeface="+mj-lt"/>
                <a:ea typeface="+mn-ea"/>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defRPr>
            </a:lvl1pPr>
          </a:lstStyle>
          <a:p>
            <a:pPr>
              <a:defRPr/>
            </a:pPr>
            <a:fld id="{3124E1B5-EFF7-44D7-BE90-EE69BBF6761B}" type="slidenum">
              <a:rPr lang="en-GB"/>
              <a:pPr>
                <a:defRPr/>
              </a:pPr>
              <a:t>‹#›</a:t>
            </a:fld>
            <a:endParaRPr lang="en-GB"/>
          </a:p>
        </p:txBody>
      </p:sp>
      <p:pic>
        <p:nvPicPr>
          <p:cNvPr id="1031" name="Picture 1"/>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8"/>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95288" y="355600"/>
            <a:ext cx="193675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9"/>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7910513" y="5688013"/>
            <a:ext cx="1212850"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36894713"/>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hf hdr="0" ftr="0" dt="0"/>
  <p:txStyles>
    <p:title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p:titleStyle>
    <p:body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ec.europa.eu/programmes/erasmus-plus/tools/distance_en.htm"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ec.europa.eu/budget/inforeuro"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175846" y="1857375"/>
            <a:ext cx="8721969" cy="4762500"/>
          </a:xfrm>
        </p:spPr>
        <p:txBody>
          <a:bodyPr/>
          <a:lstStyle/>
          <a:p>
            <a:pPr marL="0" indent="0" algn="ctr">
              <a:buFontTx/>
              <a:buNone/>
              <a:defRPr/>
            </a:pPr>
            <a:r>
              <a:rPr lang="en-GB" sz="2500" b="1" i="0" dirty="0" smtClean="0">
                <a:solidFill>
                  <a:schemeClr val="tx1"/>
                </a:solidFill>
                <a:latin typeface="Tahoma" panose="020B0604030504040204" pitchFamily="34" charset="0"/>
                <a:ea typeface="Tahoma" panose="020B0604030504040204" pitchFamily="34" charset="0"/>
                <a:cs typeface="Tahoma" panose="020B0604030504040204" pitchFamily="34" charset="0"/>
              </a:rPr>
              <a:t>Erasmus+ Capacity </a:t>
            </a:r>
            <a:r>
              <a:rPr lang="en-GB" sz="2500" b="1" i="0" dirty="0">
                <a:solidFill>
                  <a:schemeClr val="tx1"/>
                </a:solidFill>
                <a:latin typeface="Tahoma" panose="020B0604030504040204" pitchFamily="34" charset="0"/>
                <a:ea typeface="Tahoma" panose="020B0604030504040204" pitchFamily="34" charset="0"/>
                <a:cs typeface="Tahoma" panose="020B0604030504040204" pitchFamily="34" charset="0"/>
              </a:rPr>
              <a:t>Building projects</a:t>
            </a:r>
          </a:p>
          <a:p>
            <a:pPr marL="0" indent="0" algn="ctr">
              <a:buFontTx/>
              <a:buNone/>
              <a:defRPr/>
            </a:pPr>
            <a:r>
              <a:rPr lang="en-GB" sz="2500" b="1" i="0" dirty="0">
                <a:solidFill>
                  <a:schemeClr val="tx1"/>
                </a:solidFill>
                <a:latin typeface="Tahoma" panose="020B0604030504040204" pitchFamily="34" charset="0"/>
                <a:ea typeface="Tahoma" panose="020B0604030504040204" pitchFamily="34" charset="0"/>
                <a:cs typeface="Tahoma" panose="020B0604030504040204" pitchFamily="34" charset="0"/>
              </a:rPr>
              <a:t>in the field of Higher Education</a:t>
            </a:r>
          </a:p>
          <a:p>
            <a:pPr marL="0" indent="0" algn="ctr">
              <a:buFontTx/>
              <a:buNone/>
              <a:defRPr/>
            </a:pPr>
            <a:r>
              <a:rPr lang="fr-BE" sz="2000" b="1" i="0" dirty="0">
                <a:solidFill>
                  <a:schemeClr val="tx1"/>
                </a:solidFill>
                <a:latin typeface="Tahoma" panose="020B0604030504040204" pitchFamily="34" charset="0"/>
                <a:ea typeface="Tahoma" panose="020B0604030504040204" pitchFamily="34" charset="0"/>
                <a:cs typeface="Tahoma" panose="020B0604030504040204" pitchFamily="34" charset="0"/>
              </a:rPr>
              <a:t>Call </a:t>
            </a:r>
            <a:r>
              <a:rPr lang="fr-BE" sz="2000" b="1" i="0" dirty="0" smtClean="0">
                <a:solidFill>
                  <a:schemeClr val="tx1"/>
                </a:solidFill>
                <a:latin typeface="Tahoma" panose="020B0604030504040204" pitchFamily="34" charset="0"/>
                <a:ea typeface="Tahoma" panose="020B0604030504040204" pitchFamily="34" charset="0"/>
                <a:cs typeface="Tahoma" panose="020B0604030504040204" pitchFamily="34" charset="0"/>
              </a:rPr>
              <a:t>2016</a:t>
            </a:r>
            <a:endParaRPr lang="fr-BE" sz="2000" b="1" i="0" dirty="0">
              <a:solidFill>
                <a:schemeClr val="tx1"/>
              </a:solidFill>
              <a:latin typeface="Tahoma" panose="020B0604030504040204" pitchFamily="34" charset="0"/>
              <a:ea typeface="Tahoma" panose="020B0604030504040204" pitchFamily="34" charset="0"/>
              <a:cs typeface="Tahoma" panose="020B0604030504040204" pitchFamily="34" charset="0"/>
            </a:endParaRPr>
          </a:p>
          <a:p>
            <a:pPr marL="0" indent="0" algn="ctr">
              <a:buFontTx/>
              <a:buNone/>
              <a:defRPr/>
            </a:pPr>
            <a:endParaRPr lang="en-GB" sz="2500" b="1" i="0"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lgn="ctr">
              <a:buFontTx/>
              <a:buNone/>
              <a:defRPr/>
            </a:pPr>
            <a:r>
              <a:rPr lang="en-GB" sz="2800" b="1" i="0" dirty="0" smtClean="0">
                <a:solidFill>
                  <a:srgbClr val="C00000"/>
                </a:solidFill>
                <a:latin typeface="Tahoma" panose="020B0604030504040204" pitchFamily="34" charset="0"/>
                <a:ea typeface="Tahoma" panose="020B0604030504040204" pitchFamily="34" charset="0"/>
                <a:cs typeface="Tahoma" panose="020B0604030504040204" pitchFamily="34" charset="0"/>
              </a:rPr>
              <a:t>FINANCIAL MANAGEMENT OF THE GRANT</a:t>
            </a:r>
            <a:endParaRPr lang="en-GB" sz="2800" b="1" i="0" dirty="0">
              <a:solidFill>
                <a:srgbClr val="C00000"/>
              </a:solidFill>
              <a:latin typeface="Tahoma" panose="020B0604030504040204" pitchFamily="34" charset="0"/>
              <a:ea typeface="Tahoma" panose="020B0604030504040204" pitchFamily="34" charset="0"/>
              <a:cs typeface="Tahoma" panose="020B0604030504040204" pitchFamily="34" charset="0"/>
            </a:endParaRPr>
          </a:p>
          <a:p>
            <a:pPr marL="457200" lvl="1" indent="0">
              <a:buFontTx/>
              <a:buNone/>
              <a:defRPr/>
            </a:pPr>
            <a:endParaRPr lang="en-GB" sz="2100" b="1" i="1" dirty="0" smtClean="0">
              <a:latin typeface="Tahoma" panose="020B0604030504040204" pitchFamily="34" charset="0"/>
              <a:ea typeface="Tahoma" panose="020B0604030504040204" pitchFamily="34" charset="0"/>
              <a:cs typeface="Tahoma" panose="020B0604030504040204" pitchFamily="34" charset="0"/>
            </a:endParaRPr>
          </a:p>
          <a:p>
            <a:pPr marL="457200" lvl="1" indent="0" algn="ctr">
              <a:buFontTx/>
              <a:buNone/>
              <a:defRPr/>
            </a:pPr>
            <a:r>
              <a:rPr lang="en-GB" sz="2100" b="1" i="1" dirty="0" err="1" smtClean="0">
                <a:latin typeface="Tahoma" panose="020B0604030504040204" pitchFamily="34" charset="0"/>
                <a:ea typeface="Tahoma" panose="020B0604030504040204" pitchFamily="34" charset="0"/>
                <a:cs typeface="Tahoma" panose="020B0604030504040204" pitchFamily="34" charset="0"/>
              </a:rPr>
              <a:t>Prof.</a:t>
            </a:r>
            <a:r>
              <a:rPr lang="en-GB" sz="2100" b="1" i="1" dirty="0" smtClean="0">
                <a:latin typeface="Tahoma" panose="020B0604030504040204" pitchFamily="34" charset="0"/>
                <a:ea typeface="Tahoma" panose="020B0604030504040204" pitchFamily="34" charset="0"/>
                <a:cs typeface="Tahoma" panose="020B0604030504040204" pitchFamily="34" charset="0"/>
              </a:rPr>
              <a:t> Ahmad Abu-El </a:t>
            </a:r>
            <a:r>
              <a:rPr lang="en-GB" sz="2100" b="1" i="1" dirty="0" err="1" smtClean="0">
                <a:latin typeface="Tahoma" panose="020B0604030504040204" pitchFamily="34" charset="0"/>
                <a:ea typeface="Tahoma" panose="020B0604030504040204" pitchFamily="34" charset="0"/>
                <a:cs typeface="Tahoma" panose="020B0604030504040204" pitchFamily="34" charset="0"/>
              </a:rPr>
              <a:t>Haija</a:t>
            </a:r>
            <a:endParaRPr lang="en-GB" sz="2100" b="1" i="1" dirty="0" smtClean="0">
              <a:latin typeface="Tahoma" panose="020B0604030504040204" pitchFamily="34" charset="0"/>
              <a:ea typeface="Tahoma" panose="020B0604030504040204" pitchFamily="34" charset="0"/>
              <a:cs typeface="Tahoma" panose="020B0604030504040204" pitchFamily="34" charset="0"/>
            </a:endParaRPr>
          </a:p>
          <a:p>
            <a:pPr marL="457200" lvl="1" indent="0" algn="ctr">
              <a:buFontTx/>
              <a:buNone/>
              <a:defRPr/>
            </a:pPr>
            <a:r>
              <a:rPr lang="en-GB" sz="2100" i="1" dirty="0" smtClean="0">
                <a:latin typeface="Tahoma" panose="020B0604030504040204" pitchFamily="34" charset="0"/>
                <a:ea typeface="Tahoma" panose="020B0604030504040204" pitchFamily="34" charset="0"/>
                <a:cs typeface="Tahoma" panose="020B0604030504040204" pitchFamily="34" charset="0"/>
              </a:rPr>
              <a:t>23 February 2018</a:t>
            </a:r>
            <a:endParaRPr lang="en-GB" sz="2100" b="1" i="1" dirty="0">
              <a:latin typeface="Tahoma" panose="020B0604030504040204" pitchFamily="34" charset="0"/>
              <a:ea typeface="Tahoma" panose="020B0604030504040204" pitchFamily="34" charset="0"/>
              <a:cs typeface="Tahoma" panose="020B0604030504040204" pitchFamily="34" charset="0"/>
            </a:endParaRPr>
          </a:p>
          <a:p>
            <a:pPr marL="457200" lvl="1" indent="0">
              <a:buFontTx/>
              <a:buNone/>
              <a:defRPr/>
            </a:pPr>
            <a:endParaRPr lang="en-GB" sz="2100" b="1" i="1" dirty="0">
              <a:latin typeface="Tahoma" panose="020B0604030504040204" pitchFamily="34" charset="0"/>
              <a:ea typeface="Tahoma" panose="020B0604030504040204" pitchFamily="34" charset="0"/>
              <a:cs typeface="Tahoma" panose="020B0604030504040204" pitchFamily="34" charset="0"/>
            </a:endParaRPr>
          </a:p>
          <a:p>
            <a:pPr algn="ctr">
              <a:defRPr/>
            </a:pPr>
            <a:endParaRPr lang="en-GB" sz="2500" b="1"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457200" lvl="1" indent="0" algn="r">
              <a:buFontTx/>
              <a:buNone/>
              <a:defRPr/>
            </a:pPr>
            <a:r>
              <a:rPr lang="en-GB" sz="25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p>
          <a:p>
            <a:pPr marL="457200" lvl="1" indent="0" algn="r">
              <a:buFontTx/>
              <a:buNone/>
              <a:defRPr/>
            </a:pPr>
            <a:endParaRPr lang="en-GB" sz="2500" b="1" i="1" dirty="0">
              <a:solidFill>
                <a:srgbClr val="002060"/>
              </a:solidFill>
              <a:latin typeface="Tahoma" panose="020B0604030504040204" pitchFamily="34" charset="0"/>
              <a:ea typeface="Tahoma" panose="020B0604030504040204" pitchFamily="34" charset="0"/>
              <a:cs typeface="Tahoma" panose="020B0604030504040204" pitchFamily="34" charset="0"/>
            </a:endParaRPr>
          </a:p>
          <a:p>
            <a:pPr marL="0" indent="0" algn="r">
              <a:buFontTx/>
              <a:buNone/>
              <a:defRPr/>
            </a:pPr>
            <a:endParaRPr lang="en-GB" sz="2000" b="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3255885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395288" y="1339851"/>
            <a:ext cx="8229600" cy="504974"/>
          </a:xfrm>
        </p:spPr>
        <p:txBody>
          <a:bodyPr/>
          <a:lstStyle/>
          <a:p>
            <a:pPr algn="ctr"/>
            <a:r>
              <a:rPr lang="fr-BE" dirty="0" smtClean="0"/>
              <a:t/>
            </a:r>
            <a:br>
              <a:rPr lang="fr-BE" dirty="0" smtClean="0"/>
            </a:br>
            <a:r>
              <a:rPr lang="en-GB" sz="3200" dirty="0" smtClean="0"/>
              <a:t> </a:t>
            </a:r>
            <a:br>
              <a:rPr lang="en-GB" sz="3200" dirty="0" smtClean="0"/>
            </a:br>
            <a:r>
              <a:rPr lang="en-GB" sz="3200" dirty="0" smtClean="0"/>
              <a:t/>
            </a:r>
            <a:br>
              <a:rPr lang="en-GB" sz="3200" dirty="0" smtClean="0"/>
            </a:br>
            <a:r>
              <a:rPr lang="en-GB" sz="2300" dirty="0" smtClean="0">
                <a:solidFill>
                  <a:srgbClr val="FF0000"/>
                </a:solidFill>
              </a:rPr>
              <a:t>Subcontracting</a:t>
            </a:r>
            <a:r>
              <a:rPr lang="en-GB" sz="2300" dirty="0">
                <a:solidFill>
                  <a:srgbClr val="FF0000"/>
                </a:solidFill>
              </a:rPr>
              <a:t/>
            </a:r>
            <a:br>
              <a:rPr lang="en-GB" sz="2300" dirty="0">
                <a:solidFill>
                  <a:srgbClr val="FF0000"/>
                </a:solidFill>
              </a:rPr>
            </a:br>
            <a:r>
              <a:rPr lang="en-GB" altLang="en-US" dirty="0" smtClean="0"/>
              <a:t> </a:t>
            </a:r>
            <a:br>
              <a:rPr lang="en-GB" altLang="en-US" dirty="0" smtClean="0"/>
            </a:br>
            <a:r>
              <a:rPr lang="en-GB" dirty="0" smtClean="0"/>
              <a:t/>
            </a:r>
            <a:br>
              <a:rPr lang="en-GB" dirty="0" smtClean="0"/>
            </a:br>
            <a:endParaRPr lang="en-US" altLang="en-US" dirty="0"/>
          </a:p>
        </p:txBody>
      </p:sp>
      <p:sp>
        <p:nvSpPr>
          <p:cNvPr id="83971" name="Rectangle 3"/>
          <p:cNvSpPr>
            <a:spLocks noGrp="1" noChangeArrowheads="1"/>
          </p:cNvSpPr>
          <p:nvPr>
            <p:ph idx="1"/>
          </p:nvPr>
        </p:nvSpPr>
        <p:spPr>
          <a:xfrm>
            <a:off x="457200" y="1988840"/>
            <a:ext cx="8229600" cy="4464495"/>
          </a:xfrm>
        </p:spPr>
        <p:txBody>
          <a:bodyPr/>
          <a:lstStyle/>
          <a:p>
            <a:pPr marL="0" indent="0" algn="ctr">
              <a:buNone/>
            </a:pPr>
            <a:r>
              <a:rPr lang="en-GB" sz="1800" b="1" dirty="0" smtClean="0">
                <a:solidFill>
                  <a:schemeClr val="tx1"/>
                </a:solidFill>
              </a:rPr>
              <a:t>Implementation </a:t>
            </a:r>
            <a:r>
              <a:rPr lang="en-GB" sz="1800" b="1" dirty="0">
                <a:solidFill>
                  <a:schemeClr val="tx1"/>
                </a:solidFill>
              </a:rPr>
              <a:t>of specific </a:t>
            </a:r>
            <a:r>
              <a:rPr lang="en-GB" sz="1800" b="1" dirty="0" smtClean="0">
                <a:solidFill>
                  <a:schemeClr val="tx1"/>
                </a:solidFill>
              </a:rPr>
              <a:t>tasks, </a:t>
            </a:r>
            <a:r>
              <a:rPr lang="en-GB" sz="1800" b="1" dirty="0">
                <a:solidFill>
                  <a:schemeClr val="tx1"/>
                </a:solidFill>
              </a:rPr>
              <a:t>by </a:t>
            </a:r>
            <a:r>
              <a:rPr lang="en-GB" sz="1800" b="1" dirty="0" smtClean="0">
                <a:solidFill>
                  <a:schemeClr val="tx1"/>
                </a:solidFill>
              </a:rPr>
              <a:t>third </a:t>
            </a:r>
            <a:r>
              <a:rPr lang="en-GB" sz="1800" b="1" dirty="0">
                <a:solidFill>
                  <a:schemeClr val="tx1"/>
                </a:solidFill>
              </a:rPr>
              <a:t>party, to which a contract </a:t>
            </a:r>
            <a:r>
              <a:rPr lang="en-GB" sz="1800" b="1" dirty="0" smtClean="0">
                <a:solidFill>
                  <a:schemeClr val="tx1"/>
                </a:solidFill>
              </a:rPr>
              <a:t>is </a:t>
            </a:r>
            <a:r>
              <a:rPr lang="en-GB" sz="1800" b="1" dirty="0">
                <a:solidFill>
                  <a:schemeClr val="tx1"/>
                </a:solidFill>
              </a:rPr>
              <a:t>awarded by </a:t>
            </a:r>
            <a:r>
              <a:rPr lang="en-GB" sz="1800" b="1" dirty="0" smtClean="0">
                <a:solidFill>
                  <a:schemeClr val="tx1"/>
                </a:solidFill>
              </a:rPr>
              <a:t>one/several beneficiaries</a:t>
            </a:r>
          </a:p>
          <a:p>
            <a:pPr marL="0" indent="0" algn="ctr">
              <a:buNone/>
            </a:pPr>
            <a:r>
              <a:rPr lang="en-GB" sz="1400" b="1" dirty="0" smtClean="0">
                <a:solidFill>
                  <a:schemeClr val="tx1"/>
                </a:solidFill>
              </a:rPr>
              <a:t>Specific</a:t>
            </a:r>
            <a:r>
              <a:rPr lang="en-GB" sz="1400" b="1" dirty="0">
                <a:solidFill>
                  <a:schemeClr val="tx1"/>
                </a:solidFill>
              </a:rPr>
              <a:t>, time-bound, project-related tasks which cannot be performed </a:t>
            </a:r>
            <a:r>
              <a:rPr lang="en-GB" sz="1400" b="1" dirty="0" smtClean="0">
                <a:solidFill>
                  <a:schemeClr val="tx1"/>
                </a:solidFill>
              </a:rPr>
              <a:t>by </a:t>
            </a:r>
            <a:r>
              <a:rPr lang="en-GB" sz="1400" b="1" dirty="0">
                <a:solidFill>
                  <a:schemeClr val="tx1"/>
                </a:solidFill>
              </a:rPr>
              <a:t>Consortium </a:t>
            </a:r>
            <a:r>
              <a:rPr lang="en-GB" sz="1400" b="1" dirty="0" smtClean="0">
                <a:solidFill>
                  <a:schemeClr val="tx1"/>
                </a:solidFill>
              </a:rPr>
              <a:t>members. </a:t>
            </a:r>
            <a:r>
              <a:rPr lang="en-GB" sz="1400" b="1" dirty="0">
                <a:solidFill>
                  <a:schemeClr val="tx1"/>
                </a:solidFill>
              </a:rPr>
              <a:t>It includes self-employed / free-lance </a:t>
            </a:r>
            <a:r>
              <a:rPr lang="en-GB" sz="1400" b="1" dirty="0" smtClean="0">
                <a:solidFill>
                  <a:schemeClr val="tx1"/>
                </a:solidFill>
              </a:rPr>
              <a:t>experts</a:t>
            </a:r>
          </a:p>
          <a:p>
            <a:pPr marL="0" indent="0" algn="ctr">
              <a:buNone/>
            </a:pPr>
            <a:endParaRPr lang="en-GB" sz="1400" b="1" dirty="0" smtClean="0">
              <a:solidFill>
                <a:schemeClr val="tx1"/>
              </a:solidFill>
            </a:endParaRPr>
          </a:p>
          <a:p>
            <a:pPr marL="0" indent="0">
              <a:buNone/>
            </a:pPr>
            <a:r>
              <a:rPr lang="en-GB" sz="1400" dirty="0" smtClean="0">
                <a:solidFill>
                  <a:schemeClr val="tx1"/>
                </a:solidFill>
              </a:rPr>
              <a:t>Examples (provided that it cannot be carried </a:t>
            </a:r>
            <a:r>
              <a:rPr lang="en-GB" sz="1400" dirty="0">
                <a:solidFill>
                  <a:schemeClr val="tx1"/>
                </a:solidFill>
              </a:rPr>
              <a:t>out by beneficiaries' staff):</a:t>
            </a:r>
          </a:p>
          <a:p>
            <a:pPr lvl="1"/>
            <a:r>
              <a:rPr lang="en-GB" sz="1300" b="0" dirty="0" smtClean="0"/>
              <a:t>Evaluation activities/auditing (Audit Certificate </a:t>
            </a:r>
            <a:r>
              <a:rPr lang="en-GB" sz="1300" b="0" dirty="0"/>
              <a:t>on </a:t>
            </a:r>
            <a:r>
              <a:rPr lang="en-GB" sz="1300" b="0" dirty="0" smtClean="0"/>
              <a:t>Financial </a:t>
            </a:r>
            <a:r>
              <a:rPr lang="en-GB" sz="1300" b="0" dirty="0"/>
              <a:t>Statement)</a:t>
            </a:r>
          </a:p>
          <a:p>
            <a:pPr lvl="1"/>
            <a:r>
              <a:rPr lang="en-GB" sz="1300" b="0" dirty="0"/>
              <a:t>IT </a:t>
            </a:r>
            <a:r>
              <a:rPr lang="en-GB" sz="1300" b="0" dirty="0" smtClean="0"/>
              <a:t>courses, Language </a:t>
            </a:r>
            <a:r>
              <a:rPr lang="en-GB" sz="1300" b="0" dirty="0"/>
              <a:t>courses</a:t>
            </a:r>
          </a:p>
          <a:p>
            <a:pPr lvl="1"/>
            <a:r>
              <a:rPr lang="en-GB" sz="1300" b="0" dirty="0"/>
              <a:t>Printing, publishing and dissemination activities</a:t>
            </a:r>
          </a:p>
          <a:p>
            <a:pPr lvl="1"/>
            <a:r>
              <a:rPr lang="en-GB" sz="1300" b="0" dirty="0"/>
              <a:t>Translation services</a:t>
            </a:r>
          </a:p>
          <a:p>
            <a:pPr lvl="1"/>
            <a:r>
              <a:rPr lang="en-GB" sz="1300" b="0" dirty="0"/>
              <a:t>Web design and maintenance</a:t>
            </a:r>
          </a:p>
          <a:p>
            <a:pPr lvl="1"/>
            <a:r>
              <a:rPr lang="en-GB" sz="1300" b="0" dirty="0"/>
              <a:t>Logistic support for the organisation of </a:t>
            </a:r>
            <a:r>
              <a:rPr lang="en-GB" sz="1300" b="0" dirty="0" smtClean="0"/>
              <a:t>events</a:t>
            </a:r>
          </a:p>
          <a:p>
            <a:pPr lvl="0"/>
            <a:endParaRPr lang="en-GB" sz="800" b="1" dirty="0"/>
          </a:p>
          <a:p>
            <a:pPr marL="0" indent="0">
              <a:buNone/>
            </a:pPr>
            <a:r>
              <a:rPr lang="en-GB" sz="1800" dirty="0" smtClean="0">
                <a:solidFill>
                  <a:schemeClr val="tx1"/>
                </a:solidFill>
              </a:rPr>
              <a:t>Not </a:t>
            </a:r>
            <a:r>
              <a:rPr lang="en-GB" sz="1800" dirty="0">
                <a:solidFill>
                  <a:schemeClr val="tx1"/>
                </a:solidFill>
              </a:rPr>
              <a:t>foreseen in the </a:t>
            </a:r>
            <a:r>
              <a:rPr lang="en-GB" sz="1800" dirty="0" smtClean="0">
                <a:solidFill>
                  <a:schemeClr val="tx1"/>
                </a:solidFill>
              </a:rPr>
              <a:t>application/budget?          </a:t>
            </a:r>
            <a:r>
              <a:rPr lang="en-GB" sz="1800" u="sng" dirty="0" smtClean="0">
                <a:solidFill>
                  <a:schemeClr val="tx1"/>
                </a:solidFill>
              </a:rPr>
              <a:t>Prior </a:t>
            </a:r>
            <a:r>
              <a:rPr lang="en-GB" sz="1800" u="sng" dirty="0">
                <a:solidFill>
                  <a:schemeClr val="tx1"/>
                </a:solidFill>
              </a:rPr>
              <a:t>written authorisation </a:t>
            </a:r>
            <a:r>
              <a:rPr lang="en-GB" sz="1800" u="sng" dirty="0" smtClean="0">
                <a:solidFill>
                  <a:schemeClr val="tx1"/>
                </a:solidFill>
              </a:rPr>
              <a:t>from Agency</a:t>
            </a:r>
            <a:endParaRPr lang="en-GB" sz="1800" dirty="0">
              <a:solidFill>
                <a:schemeClr val="tx1"/>
              </a:solidFill>
            </a:endParaRPr>
          </a:p>
          <a:p>
            <a:pPr marL="0" indent="0">
              <a:buNone/>
            </a:pPr>
            <a:r>
              <a:rPr lang="en-GB" sz="1400" dirty="0">
                <a:solidFill>
                  <a:schemeClr val="tx1"/>
                </a:solidFill>
              </a:rPr>
              <a:t> </a:t>
            </a:r>
          </a:p>
          <a:p>
            <a:pPr algn="ctr"/>
            <a:r>
              <a:rPr lang="en-GB" sz="1400" dirty="0"/>
              <a:t>  </a:t>
            </a:r>
            <a:r>
              <a:rPr lang="en-GB" sz="2800" b="1" dirty="0">
                <a:solidFill>
                  <a:srgbClr val="FF0000"/>
                </a:solidFill>
              </a:rPr>
              <a:t>NO project-management related tasks</a:t>
            </a:r>
          </a:p>
          <a:p>
            <a:endParaRPr lang="en-GB" sz="1400" dirty="0"/>
          </a:p>
        </p:txBody>
      </p:sp>
      <p:sp>
        <p:nvSpPr>
          <p:cNvPr id="3" name="Slide Number Placeholder 2"/>
          <p:cNvSpPr>
            <a:spLocks noGrp="1"/>
          </p:cNvSpPr>
          <p:nvPr>
            <p:ph type="sldNum" sz="quarter" idx="11"/>
          </p:nvPr>
        </p:nvSpPr>
        <p:spPr/>
        <p:txBody>
          <a:bodyPr/>
          <a:lstStyle/>
          <a:p>
            <a:fld id="{14F0E55B-1EBF-4C63-9883-404455EB20A7}" type="slidenum">
              <a:rPr lang="en-GB" altLang="en-US" smtClean="0"/>
              <a:pPr/>
              <a:t>10</a:t>
            </a:fld>
            <a:endParaRPr lang="en-GB" altLang="en-US"/>
          </a:p>
        </p:txBody>
      </p:sp>
      <p:sp>
        <p:nvSpPr>
          <p:cNvPr id="2" name="Right Arrow 1"/>
          <p:cNvSpPr/>
          <p:nvPr/>
        </p:nvSpPr>
        <p:spPr bwMode="auto">
          <a:xfrm>
            <a:off x="5891440" y="5301208"/>
            <a:ext cx="432048" cy="216024"/>
          </a:xfrm>
          <a:prstGeom prst="rightArrow">
            <a:avLst/>
          </a:prstGeom>
          <a:solidFill>
            <a:schemeClr val="tx1"/>
          </a:solidFill>
          <a:ln>
            <a:noFill/>
          </a:ln>
          <a:effectLs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F5494"/>
              </a:solidFill>
              <a:effectLst/>
              <a:latin typeface="Verdana" pitchFamily="34" charset="0"/>
            </a:endParaRPr>
          </a:p>
        </p:txBody>
      </p:sp>
    </p:spTree>
    <p:extLst>
      <p:ext uri="{BB962C8B-B14F-4D97-AF65-F5344CB8AC3E}">
        <p14:creationId xmlns:p14="http://schemas.microsoft.com/office/powerpoint/2010/main" val="39348483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760" y="1013840"/>
            <a:ext cx="4536504" cy="975000"/>
          </a:xfrm>
        </p:spPr>
        <p:txBody>
          <a:bodyPr/>
          <a:lstStyle/>
          <a:p>
            <a:pPr algn="ctr"/>
            <a:r>
              <a:rPr lang="en-GB" sz="2300" i="1" kern="1200" dirty="0">
                <a:solidFill>
                  <a:schemeClr val="accent5">
                    <a:lumMod val="75000"/>
                  </a:schemeClr>
                </a:solidFill>
              </a:rPr>
              <a:t/>
            </a:r>
            <a:br>
              <a:rPr lang="en-GB" sz="2300" i="1" kern="1200" dirty="0">
                <a:solidFill>
                  <a:schemeClr val="accent5">
                    <a:lumMod val="75000"/>
                  </a:schemeClr>
                </a:solidFill>
              </a:rPr>
            </a:br>
            <a:r>
              <a:rPr lang="en-GB" sz="2300" dirty="0" smtClean="0">
                <a:solidFill>
                  <a:srgbClr val="FF0000"/>
                </a:solidFill>
              </a:rPr>
              <a:t>Supporting documents</a:t>
            </a:r>
            <a:r>
              <a:rPr lang="en-GB" sz="2300" dirty="0">
                <a:solidFill>
                  <a:srgbClr val="FF0000"/>
                </a:solidFill>
              </a:rPr>
              <a:t/>
            </a:r>
            <a:br>
              <a:rPr lang="en-GB" sz="2300" dirty="0">
                <a:solidFill>
                  <a:srgbClr val="FF0000"/>
                </a:solidFill>
              </a:rPr>
            </a:br>
            <a:endParaRPr lang="en-GB" sz="2300" dirty="0">
              <a:solidFill>
                <a:srgbClr val="FF0000"/>
              </a:solidFill>
            </a:endParaRPr>
          </a:p>
        </p:txBody>
      </p:sp>
      <p:sp>
        <p:nvSpPr>
          <p:cNvPr id="3" name="Content Placeholder 2"/>
          <p:cNvSpPr>
            <a:spLocks noGrp="1"/>
          </p:cNvSpPr>
          <p:nvPr>
            <p:ph idx="1"/>
          </p:nvPr>
        </p:nvSpPr>
        <p:spPr>
          <a:xfrm>
            <a:off x="25152" y="2152775"/>
            <a:ext cx="8229600" cy="4392488"/>
          </a:xfrm>
        </p:spPr>
        <p:txBody>
          <a:bodyPr/>
          <a:lstStyle/>
          <a:p>
            <a:pPr marL="0" indent="0">
              <a:buNone/>
            </a:pPr>
            <a:r>
              <a:rPr lang="en-GB" sz="1600" b="1" u="sng" dirty="0" smtClean="0">
                <a:solidFill>
                  <a:schemeClr val="tx1"/>
                </a:solidFill>
              </a:rPr>
              <a:t>To keep with project accounts (may be requested in case of financial check):</a:t>
            </a:r>
          </a:p>
          <a:p>
            <a:endParaRPr lang="en-GB" sz="1600" b="1" dirty="0" smtClean="0"/>
          </a:p>
          <a:p>
            <a:pPr lvl="1"/>
            <a:r>
              <a:rPr lang="en-GB" sz="1400" dirty="0" smtClean="0"/>
              <a:t>Invoices</a:t>
            </a:r>
            <a:r>
              <a:rPr lang="en-GB" sz="1400" dirty="0"/>
              <a:t>, subcontracts and </a:t>
            </a:r>
            <a:r>
              <a:rPr lang="en-GB" sz="1400" dirty="0" smtClean="0"/>
              <a:t>proof of payment</a:t>
            </a:r>
          </a:p>
          <a:p>
            <a:pPr lvl="1"/>
            <a:r>
              <a:rPr lang="en-GB" sz="1400" dirty="0" smtClean="0"/>
              <a:t>&gt; </a:t>
            </a:r>
            <a:r>
              <a:rPr lang="en-GB" sz="1400" dirty="0"/>
              <a:t>EUR 25.000 &lt; EUR 134.000: </a:t>
            </a:r>
            <a:r>
              <a:rPr lang="en-GB" sz="1400" dirty="0" smtClean="0"/>
              <a:t>tendering </a:t>
            </a:r>
            <a:r>
              <a:rPr lang="en-GB" sz="1400" dirty="0"/>
              <a:t>procedure and three quotations from different suppliers</a:t>
            </a:r>
          </a:p>
          <a:p>
            <a:pPr lvl="1"/>
            <a:r>
              <a:rPr lang="en-GB" sz="1400" dirty="0"/>
              <a:t>&gt; EUR 134.000: </a:t>
            </a:r>
            <a:r>
              <a:rPr lang="en-GB" sz="1400" dirty="0" smtClean="0"/>
              <a:t>tendering </a:t>
            </a:r>
            <a:r>
              <a:rPr lang="en-GB" sz="1400" dirty="0"/>
              <a:t>procedure applied according to national </a:t>
            </a:r>
            <a:r>
              <a:rPr lang="en-GB" sz="1400" dirty="0" smtClean="0"/>
              <a:t>legislation</a:t>
            </a:r>
          </a:p>
          <a:p>
            <a:pPr lvl="1"/>
            <a:r>
              <a:rPr lang="en-GB" sz="1400" dirty="0" smtClean="0"/>
              <a:t>Tangible </a:t>
            </a:r>
            <a:r>
              <a:rPr lang="en-GB" sz="1400" dirty="0"/>
              <a:t>outputs/products</a:t>
            </a:r>
            <a:endParaRPr lang="en-GB" sz="1400" dirty="0" smtClean="0"/>
          </a:p>
          <a:p>
            <a:pPr lvl="1"/>
            <a:r>
              <a:rPr lang="en-GB" sz="1400" dirty="0" smtClean="0"/>
              <a:t>Travel </a:t>
            </a:r>
            <a:r>
              <a:rPr lang="en-GB" sz="1400" dirty="0"/>
              <a:t>activities of subcontracted service </a:t>
            </a:r>
            <a:r>
              <a:rPr lang="en-GB" sz="1400" dirty="0" smtClean="0"/>
              <a:t>provider: </a:t>
            </a:r>
            <a:r>
              <a:rPr lang="en-GB" sz="1400" dirty="0"/>
              <a:t>copies of travel tickets, boarding passes, invoices and </a:t>
            </a:r>
            <a:r>
              <a:rPr lang="en-GB" sz="1400" dirty="0" smtClean="0"/>
              <a:t>receipts</a:t>
            </a:r>
            <a:endParaRPr lang="en-GB" sz="1400" dirty="0"/>
          </a:p>
          <a:p>
            <a:endParaRPr lang="en-GB" sz="1600" dirty="0">
              <a:solidFill>
                <a:schemeClr val="tx1"/>
              </a:solidFill>
            </a:endParaRPr>
          </a:p>
          <a:p>
            <a:pPr marL="0" indent="0">
              <a:buNone/>
            </a:pPr>
            <a:r>
              <a:rPr lang="en-GB" sz="1600" b="1" u="sng" dirty="0">
                <a:solidFill>
                  <a:schemeClr val="tx1"/>
                </a:solidFill>
              </a:rPr>
              <a:t>To </a:t>
            </a:r>
            <a:r>
              <a:rPr lang="en-GB" sz="1600" b="1" u="sng" dirty="0" smtClean="0">
                <a:solidFill>
                  <a:schemeClr val="tx1"/>
                </a:solidFill>
              </a:rPr>
              <a:t>send </a:t>
            </a:r>
            <a:r>
              <a:rPr lang="en-GB" sz="1600" b="1" u="sng" dirty="0">
                <a:solidFill>
                  <a:schemeClr val="tx1"/>
                </a:solidFill>
              </a:rPr>
              <a:t>with </a:t>
            </a:r>
            <a:r>
              <a:rPr lang="en-GB" sz="1600" b="1" u="sng" dirty="0" smtClean="0">
                <a:solidFill>
                  <a:schemeClr val="tx1"/>
                </a:solidFill>
              </a:rPr>
              <a:t>Final </a:t>
            </a:r>
            <a:r>
              <a:rPr lang="en-GB" sz="1600" b="1" u="sng" dirty="0">
                <a:solidFill>
                  <a:schemeClr val="tx1"/>
                </a:solidFill>
              </a:rPr>
              <a:t>Financial statement:</a:t>
            </a:r>
          </a:p>
          <a:p>
            <a:endParaRPr lang="en-GB" sz="1600" b="1" dirty="0">
              <a:solidFill>
                <a:schemeClr val="tx1"/>
              </a:solidFill>
            </a:endParaRPr>
          </a:p>
          <a:p>
            <a:pPr lvl="1"/>
            <a:r>
              <a:rPr lang="en-GB" sz="1400" dirty="0" smtClean="0"/>
              <a:t>Total </a:t>
            </a:r>
            <a:r>
              <a:rPr lang="en-GB" sz="1400" dirty="0"/>
              <a:t>value of </a:t>
            </a:r>
            <a:r>
              <a:rPr lang="en-GB" sz="1400" dirty="0" smtClean="0"/>
              <a:t>subcontract &gt; </a:t>
            </a:r>
            <a:r>
              <a:rPr lang="en-GB" sz="1400" dirty="0"/>
              <a:t>EUR </a:t>
            </a:r>
            <a:r>
              <a:rPr lang="en-GB" sz="1400" dirty="0" smtClean="0"/>
              <a:t>25.000: copies of subcontract</a:t>
            </a:r>
            <a:r>
              <a:rPr lang="en-GB" sz="1400" dirty="0"/>
              <a:t>, </a:t>
            </a:r>
            <a:r>
              <a:rPr lang="en-GB" sz="1400" dirty="0" smtClean="0"/>
              <a:t>invoice </a:t>
            </a:r>
            <a:r>
              <a:rPr lang="en-GB" sz="1400" dirty="0"/>
              <a:t>and </a:t>
            </a:r>
            <a:r>
              <a:rPr lang="en-GB" sz="1400" dirty="0" smtClean="0"/>
              <a:t>competitive </a:t>
            </a:r>
            <a:r>
              <a:rPr lang="en-GB" sz="1400" dirty="0"/>
              <a:t>offers </a:t>
            </a:r>
          </a:p>
          <a:p>
            <a:pPr lvl="1"/>
            <a:r>
              <a:rPr lang="en-GB" sz="1400" dirty="0" smtClean="0"/>
              <a:t>Any </a:t>
            </a:r>
            <a:r>
              <a:rPr lang="en-GB" sz="1400" dirty="0"/>
              <a:t>prior authorisation from the Agency</a:t>
            </a:r>
          </a:p>
          <a:p>
            <a:pPr marL="457200" lvl="1" indent="0">
              <a:buNone/>
            </a:pPr>
            <a:endParaRPr lang="en-GB" sz="1600" dirty="0"/>
          </a:p>
        </p:txBody>
      </p:sp>
      <p:sp>
        <p:nvSpPr>
          <p:cNvPr id="4" name="Slide Number Placeholder 3"/>
          <p:cNvSpPr>
            <a:spLocks noGrp="1"/>
          </p:cNvSpPr>
          <p:nvPr>
            <p:ph type="sldNum" sz="quarter" idx="11"/>
          </p:nvPr>
        </p:nvSpPr>
        <p:spPr/>
        <p:txBody>
          <a:bodyPr/>
          <a:lstStyle/>
          <a:p>
            <a:fld id="{14F0E55B-1EBF-4C63-9883-404455EB20A7}" type="slidenum">
              <a:rPr lang="en-GB" altLang="en-US" smtClean="0"/>
              <a:pPr/>
              <a:t>11</a:t>
            </a:fld>
            <a:endParaRPr lang="en-GB" altLang="en-US"/>
          </a:p>
        </p:txBody>
      </p:sp>
    </p:spTree>
    <p:extLst>
      <p:ext uri="{BB962C8B-B14F-4D97-AF65-F5344CB8AC3E}">
        <p14:creationId xmlns:p14="http://schemas.microsoft.com/office/powerpoint/2010/main" val="18405802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395288" y="1339851"/>
            <a:ext cx="8229600" cy="504974"/>
          </a:xfrm>
        </p:spPr>
        <p:txBody>
          <a:bodyPr/>
          <a:lstStyle/>
          <a:p>
            <a:pPr algn="ctr"/>
            <a:r>
              <a:rPr lang="fr-BE" dirty="0" smtClean="0"/>
              <a:t/>
            </a:r>
            <a:br>
              <a:rPr lang="fr-BE" dirty="0" smtClean="0"/>
            </a:br>
            <a:r>
              <a:rPr lang="en-GB" sz="3200" dirty="0" smtClean="0"/>
              <a:t> </a:t>
            </a:r>
            <a:br>
              <a:rPr lang="en-GB" sz="3200" dirty="0" smtClean="0"/>
            </a:br>
            <a:r>
              <a:rPr lang="en-GB" altLang="en-US" dirty="0" smtClean="0"/>
              <a:t> </a:t>
            </a:r>
            <a:r>
              <a:rPr lang="en-GB" sz="2300" i="1" kern="1200" dirty="0" smtClean="0">
                <a:solidFill>
                  <a:schemeClr val="accent5">
                    <a:lumMod val="75000"/>
                  </a:schemeClr>
                </a:solidFill>
              </a:rPr>
              <a:t> </a:t>
            </a:r>
            <a:r>
              <a:rPr lang="en-GB" sz="2300" dirty="0" smtClean="0">
                <a:solidFill>
                  <a:srgbClr val="FF0000"/>
                </a:solidFill>
              </a:rPr>
              <a:t>Staff </a:t>
            </a:r>
            <a:r>
              <a:rPr lang="en-GB" sz="2300" dirty="0">
                <a:solidFill>
                  <a:srgbClr val="FF0000"/>
                </a:solidFill>
              </a:rPr>
              <a:t>Costs</a:t>
            </a:r>
            <a:br>
              <a:rPr lang="en-GB" sz="2300" dirty="0">
                <a:solidFill>
                  <a:srgbClr val="FF0000"/>
                </a:solidFill>
              </a:rPr>
            </a:br>
            <a:r>
              <a:rPr lang="en-GB" altLang="en-US" sz="2300" dirty="0">
                <a:solidFill>
                  <a:srgbClr val="FF0000"/>
                </a:solidFill>
              </a:rPr>
              <a:t/>
            </a:r>
            <a:br>
              <a:rPr lang="en-GB" altLang="en-US" sz="2300" dirty="0">
                <a:solidFill>
                  <a:srgbClr val="FF0000"/>
                </a:solidFill>
              </a:rPr>
            </a:br>
            <a:r>
              <a:rPr lang="en-GB" dirty="0" smtClean="0"/>
              <a:t/>
            </a:r>
            <a:br>
              <a:rPr lang="en-GB" dirty="0" smtClean="0"/>
            </a:br>
            <a:endParaRPr lang="en-US" altLang="en-US" dirty="0"/>
          </a:p>
        </p:txBody>
      </p:sp>
      <p:sp>
        <p:nvSpPr>
          <p:cNvPr id="83971" name="Rectangle 3"/>
          <p:cNvSpPr>
            <a:spLocks noGrp="1" noChangeArrowheads="1"/>
          </p:cNvSpPr>
          <p:nvPr>
            <p:ph idx="1"/>
          </p:nvPr>
        </p:nvSpPr>
        <p:spPr>
          <a:xfrm>
            <a:off x="467544" y="1628800"/>
            <a:ext cx="8229600" cy="4608510"/>
          </a:xfrm>
        </p:spPr>
        <p:txBody>
          <a:bodyPr/>
          <a:lstStyle/>
          <a:p>
            <a:pPr marL="0" indent="0">
              <a:buNone/>
            </a:pPr>
            <a:r>
              <a:rPr lang="en-GB" sz="1500" b="1" i="0" dirty="0" smtClean="0">
                <a:solidFill>
                  <a:schemeClr val="tx1"/>
                </a:solidFill>
              </a:rPr>
              <a:t>Performing </a:t>
            </a:r>
            <a:r>
              <a:rPr lang="en-GB" sz="1500" b="1" i="0" dirty="0">
                <a:solidFill>
                  <a:schemeClr val="tx1"/>
                </a:solidFill>
              </a:rPr>
              <a:t>tasks necessary to </a:t>
            </a:r>
            <a:r>
              <a:rPr lang="en-GB" sz="1500" b="1" i="0" dirty="0" smtClean="0">
                <a:solidFill>
                  <a:schemeClr val="tx1"/>
                </a:solidFill>
              </a:rPr>
              <a:t>achievement </a:t>
            </a:r>
            <a:r>
              <a:rPr lang="en-GB" sz="1500" b="1" i="0" dirty="0">
                <a:solidFill>
                  <a:schemeClr val="tx1"/>
                </a:solidFill>
              </a:rPr>
              <a:t>of the </a:t>
            </a:r>
            <a:r>
              <a:rPr lang="en-GB" sz="1500" b="1" i="0" dirty="0" smtClean="0">
                <a:solidFill>
                  <a:schemeClr val="tx1"/>
                </a:solidFill>
              </a:rPr>
              <a:t>project</a:t>
            </a:r>
          </a:p>
          <a:p>
            <a:pPr marL="0" indent="0">
              <a:buNone/>
            </a:pPr>
            <a:endParaRPr lang="en-GB" sz="1500" b="1" i="0" dirty="0" smtClean="0">
              <a:solidFill>
                <a:schemeClr val="tx1"/>
              </a:solidFill>
            </a:endParaRPr>
          </a:p>
          <a:p>
            <a:pPr marL="0" indent="0">
              <a:buNone/>
            </a:pPr>
            <a:r>
              <a:rPr lang="en-GB" sz="1500" b="1" i="0" dirty="0" smtClean="0">
                <a:solidFill>
                  <a:schemeClr val="tx1"/>
                </a:solidFill>
              </a:rPr>
              <a:t>Formal contractual relationship </a:t>
            </a:r>
          </a:p>
          <a:p>
            <a:pPr marL="0" indent="0">
              <a:buNone/>
            </a:pPr>
            <a:r>
              <a:rPr lang="en-GB" sz="1500" b="1" dirty="0">
                <a:solidFill>
                  <a:schemeClr val="tx1"/>
                </a:solidFill>
              </a:rPr>
              <a:t> </a:t>
            </a:r>
          </a:p>
          <a:p>
            <a:pPr marL="0" indent="0">
              <a:buNone/>
            </a:pPr>
            <a:r>
              <a:rPr lang="en-GB" sz="1500" b="1" i="0" dirty="0" smtClean="0">
                <a:solidFill>
                  <a:schemeClr val="tx1"/>
                </a:solidFill>
              </a:rPr>
              <a:t>Calculation </a:t>
            </a:r>
            <a:r>
              <a:rPr lang="en-GB" sz="1500" b="1" i="0" dirty="0">
                <a:solidFill>
                  <a:schemeClr val="tx1"/>
                </a:solidFill>
              </a:rPr>
              <a:t>of the </a:t>
            </a:r>
            <a:r>
              <a:rPr lang="en-GB" sz="1500" b="1" i="0" dirty="0" smtClean="0">
                <a:solidFill>
                  <a:schemeClr val="tx1"/>
                </a:solidFill>
              </a:rPr>
              <a:t>grant       3 variables: </a:t>
            </a:r>
            <a:r>
              <a:rPr lang="en-GB" sz="1500" b="1" i="0" u="sng" dirty="0" smtClean="0">
                <a:solidFill>
                  <a:schemeClr val="tx1"/>
                </a:solidFill>
              </a:rPr>
              <a:t>staff category</a:t>
            </a:r>
            <a:r>
              <a:rPr lang="en-GB" sz="1500" b="1" i="0" dirty="0" smtClean="0">
                <a:solidFill>
                  <a:schemeClr val="tx1"/>
                </a:solidFill>
              </a:rPr>
              <a:t>, </a:t>
            </a:r>
            <a:r>
              <a:rPr lang="en-GB" sz="1500" b="1" i="0" u="sng" dirty="0" smtClean="0">
                <a:solidFill>
                  <a:schemeClr val="tx1"/>
                </a:solidFill>
              </a:rPr>
              <a:t>country</a:t>
            </a:r>
            <a:r>
              <a:rPr lang="en-GB" sz="1500" b="1" i="0" dirty="0" smtClean="0">
                <a:solidFill>
                  <a:schemeClr val="tx1"/>
                </a:solidFill>
              </a:rPr>
              <a:t> </a:t>
            </a:r>
            <a:r>
              <a:rPr lang="en-GB" sz="1500" b="1" i="0" dirty="0">
                <a:solidFill>
                  <a:schemeClr val="tx1"/>
                </a:solidFill>
              </a:rPr>
              <a:t>in which </a:t>
            </a:r>
            <a:r>
              <a:rPr lang="en-GB" sz="1500" b="1" i="0" dirty="0" smtClean="0">
                <a:solidFill>
                  <a:schemeClr val="tx1"/>
                </a:solidFill>
              </a:rPr>
              <a:t>staff </a:t>
            </a:r>
            <a:r>
              <a:rPr lang="en-GB" sz="1500" b="1" i="0" dirty="0">
                <a:solidFill>
                  <a:schemeClr val="tx1"/>
                </a:solidFill>
              </a:rPr>
              <a:t>member is </a:t>
            </a:r>
            <a:r>
              <a:rPr lang="en-GB" sz="1500" b="1" i="0" dirty="0" smtClean="0">
                <a:solidFill>
                  <a:schemeClr val="tx1"/>
                </a:solidFill>
              </a:rPr>
              <a:t>employed, </a:t>
            </a:r>
            <a:r>
              <a:rPr lang="en-GB" sz="1500" b="1" i="0" u="sng" dirty="0" smtClean="0">
                <a:solidFill>
                  <a:schemeClr val="tx1"/>
                </a:solidFill>
              </a:rPr>
              <a:t>number of days</a:t>
            </a:r>
            <a:r>
              <a:rPr lang="en-GB" sz="1500" b="1" i="0" dirty="0" smtClean="0">
                <a:solidFill>
                  <a:schemeClr val="tx1"/>
                </a:solidFill>
              </a:rPr>
              <a:t> worked</a:t>
            </a:r>
          </a:p>
          <a:p>
            <a:pPr algn="ctr"/>
            <a:endParaRPr lang="en-GB" sz="1500" b="1" i="0" dirty="0" smtClean="0">
              <a:solidFill>
                <a:schemeClr val="tx1"/>
              </a:solidFill>
            </a:endParaRPr>
          </a:p>
          <a:p>
            <a:pPr marL="0" indent="0" algn="ctr">
              <a:buNone/>
            </a:pPr>
            <a:r>
              <a:rPr lang="en-GB" sz="1500" b="1" i="0" dirty="0" smtClean="0">
                <a:solidFill>
                  <a:srgbClr val="FF0066"/>
                </a:solidFill>
              </a:rPr>
              <a:t>Each </a:t>
            </a:r>
            <a:r>
              <a:rPr lang="en-GB" sz="1500" b="1" i="0" dirty="0">
                <a:solidFill>
                  <a:srgbClr val="FF0066"/>
                </a:solidFill>
              </a:rPr>
              <a:t>unit cost corresponds to an amount in Euro </a:t>
            </a:r>
            <a:r>
              <a:rPr lang="en-GB" sz="1500" b="1" i="0" u="sng" dirty="0">
                <a:solidFill>
                  <a:srgbClr val="FF0066"/>
                </a:solidFill>
              </a:rPr>
              <a:t>per working day per </a:t>
            </a:r>
            <a:r>
              <a:rPr lang="en-GB" sz="1500" b="1" i="0" u="sng" dirty="0" smtClean="0">
                <a:solidFill>
                  <a:srgbClr val="FF0066"/>
                </a:solidFill>
              </a:rPr>
              <a:t>staff</a:t>
            </a:r>
            <a:endParaRPr lang="en-GB" sz="1500" b="1" i="0" u="sng" dirty="0">
              <a:solidFill>
                <a:srgbClr val="FF0066"/>
              </a:solidFill>
            </a:endParaRPr>
          </a:p>
          <a:p>
            <a:pPr marL="0" indent="0">
              <a:buNone/>
            </a:pPr>
            <a:endParaRPr lang="en-GB" sz="1500" b="1" i="0" dirty="0">
              <a:solidFill>
                <a:schemeClr val="tx1"/>
              </a:solidFill>
            </a:endParaRPr>
          </a:p>
          <a:p>
            <a:pPr marL="0" indent="0">
              <a:buNone/>
            </a:pPr>
            <a:r>
              <a:rPr lang="en-GB" sz="1500" b="1" i="0" dirty="0" smtClean="0">
                <a:solidFill>
                  <a:schemeClr val="tx1"/>
                </a:solidFill>
              </a:rPr>
              <a:t>Categories: Managers/Researchers</a:t>
            </a:r>
            <a:r>
              <a:rPr lang="en-GB" sz="1500" b="1" i="0" dirty="0">
                <a:solidFill>
                  <a:schemeClr val="tx1"/>
                </a:solidFill>
              </a:rPr>
              <a:t>, </a:t>
            </a:r>
            <a:r>
              <a:rPr lang="en-GB" sz="1500" b="1" i="0" dirty="0" smtClean="0">
                <a:solidFill>
                  <a:schemeClr val="tx1"/>
                </a:solidFill>
              </a:rPr>
              <a:t>Teachers </a:t>
            </a:r>
            <a:r>
              <a:rPr lang="en-GB" sz="1500" b="1" i="0" dirty="0">
                <a:solidFill>
                  <a:schemeClr val="tx1"/>
                </a:solidFill>
              </a:rPr>
              <a:t>and </a:t>
            </a:r>
            <a:r>
              <a:rPr lang="en-GB" sz="1500" b="1" i="0" dirty="0" smtClean="0">
                <a:solidFill>
                  <a:schemeClr val="tx1"/>
                </a:solidFill>
              </a:rPr>
              <a:t>trainers/Technical staff /Administrative </a:t>
            </a:r>
            <a:r>
              <a:rPr lang="en-GB" sz="1500" b="1" i="0" dirty="0">
                <a:solidFill>
                  <a:schemeClr val="tx1"/>
                </a:solidFill>
              </a:rPr>
              <a:t>staff </a:t>
            </a:r>
            <a:endParaRPr lang="en-GB" sz="1500" b="1" i="0" dirty="0" smtClean="0">
              <a:solidFill>
                <a:schemeClr val="tx1"/>
              </a:solidFill>
            </a:endParaRPr>
          </a:p>
          <a:p>
            <a:pPr marL="0" indent="0">
              <a:buNone/>
            </a:pPr>
            <a:endParaRPr lang="en-GB" sz="1000" b="1" i="0" dirty="0" smtClean="0">
              <a:solidFill>
                <a:schemeClr val="tx1"/>
              </a:solidFill>
            </a:endParaRPr>
          </a:p>
          <a:p>
            <a:pPr marL="0" indent="0">
              <a:buNone/>
            </a:pPr>
            <a:r>
              <a:rPr lang="en-GB" sz="1500" b="1" dirty="0" smtClean="0">
                <a:solidFill>
                  <a:schemeClr val="tx1"/>
                </a:solidFill>
              </a:rPr>
              <a:t>Staff category:       nature of work performed, </a:t>
            </a:r>
            <a:r>
              <a:rPr lang="en-GB" sz="1500" b="1" dirty="0">
                <a:solidFill>
                  <a:schemeClr val="tx1"/>
                </a:solidFill>
              </a:rPr>
              <a:t>not </a:t>
            </a:r>
            <a:r>
              <a:rPr lang="en-GB" sz="1500" b="1" dirty="0" smtClean="0">
                <a:solidFill>
                  <a:schemeClr val="tx1"/>
                </a:solidFill>
              </a:rPr>
              <a:t>status </a:t>
            </a:r>
            <a:r>
              <a:rPr lang="en-GB" sz="1500" b="1" dirty="0">
                <a:solidFill>
                  <a:schemeClr val="tx1"/>
                </a:solidFill>
              </a:rPr>
              <a:t>of </a:t>
            </a:r>
            <a:r>
              <a:rPr lang="en-GB" sz="1500" b="1" dirty="0" smtClean="0">
                <a:solidFill>
                  <a:schemeClr val="tx1"/>
                </a:solidFill>
              </a:rPr>
              <a:t>individual</a:t>
            </a:r>
            <a:endParaRPr lang="en-GB" sz="1500" b="1" dirty="0">
              <a:solidFill>
                <a:schemeClr val="tx1"/>
              </a:solidFill>
            </a:endParaRPr>
          </a:p>
          <a:p>
            <a:pPr marL="0" indent="0">
              <a:buNone/>
            </a:pPr>
            <a:endParaRPr lang="en-GB" sz="1500" b="1" dirty="0" smtClean="0">
              <a:solidFill>
                <a:schemeClr val="tx1"/>
              </a:solidFill>
            </a:endParaRPr>
          </a:p>
          <a:p>
            <a:pPr marL="0" indent="0">
              <a:buNone/>
            </a:pPr>
            <a:r>
              <a:rPr lang="en-GB" sz="1500" b="1" dirty="0" smtClean="0">
                <a:solidFill>
                  <a:schemeClr val="tx1"/>
                </a:solidFill>
              </a:rPr>
              <a:t>Unit cost:        country </a:t>
            </a:r>
            <a:r>
              <a:rPr lang="en-GB" sz="1500" b="1" dirty="0">
                <a:solidFill>
                  <a:schemeClr val="tx1"/>
                </a:solidFill>
              </a:rPr>
              <a:t>in which </a:t>
            </a:r>
            <a:r>
              <a:rPr lang="en-GB" sz="1500" b="1" dirty="0" smtClean="0">
                <a:solidFill>
                  <a:schemeClr val="tx1"/>
                </a:solidFill>
              </a:rPr>
              <a:t>staff </a:t>
            </a:r>
            <a:r>
              <a:rPr lang="en-GB" sz="1500" b="1" dirty="0">
                <a:solidFill>
                  <a:schemeClr val="tx1"/>
                </a:solidFill>
              </a:rPr>
              <a:t>is employed, independently of where </a:t>
            </a:r>
            <a:r>
              <a:rPr lang="en-GB" sz="1500" b="1" dirty="0" smtClean="0">
                <a:solidFill>
                  <a:schemeClr val="tx1"/>
                </a:solidFill>
              </a:rPr>
              <a:t>	          tasks are executed</a:t>
            </a:r>
          </a:p>
          <a:p>
            <a:pPr marL="0" indent="0">
              <a:buNone/>
            </a:pPr>
            <a:endParaRPr lang="en-GB" sz="1200" b="1" dirty="0" smtClean="0"/>
          </a:p>
          <a:p>
            <a:pPr marL="0" lvl="1" indent="0">
              <a:buClr>
                <a:schemeClr val="bg1"/>
              </a:buClr>
              <a:buNone/>
            </a:pPr>
            <a:r>
              <a:rPr lang="fr-BE" sz="1500" i="1" dirty="0" err="1">
                <a:solidFill>
                  <a:srgbClr val="C00000"/>
                </a:solidFill>
              </a:rPr>
              <a:t>Foundations</a:t>
            </a:r>
            <a:r>
              <a:rPr lang="fr-BE" sz="1500" i="1" dirty="0">
                <a:solidFill>
                  <a:srgbClr val="C00000"/>
                </a:solidFill>
              </a:rPr>
              <a:t> </a:t>
            </a:r>
            <a:r>
              <a:rPr lang="fr-BE" sz="1500" i="1" dirty="0" smtClean="0">
                <a:solidFill>
                  <a:srgbClr val="C00000"/>
                </a:solidFill>
              </a:rPr>
              <a:t>of </a:t>
            </a:r>
            <a:r>
              <a:rPr lang="fr-BE" sz="1500" i="1" dirty="0">
                <a:solidFill>
                  <a:srgbClr val="C00000"/>
                </a:solidFill>
              </a:rPr>
              <a:t>the </a:t>
            </a:r>
            <a:r>
              <a:rPr lang="fr-BE" sz="1500" i="1" dirty="0" err="1">
                <a:solidFill>
                  <a:srgbClr val="C00000"/>
                </a:solidFill>
              </a:rPr>
              <a:t>beneficiary</a:t>
            </a:r>
            <a:r>
              <a:rPr lang="fr-BE" sz="1500" i="1" dirty="0">
                <a:solidFill>
                  <a:srgbClr val="C00000"/>
                </a:solidFill>
              </a:rPr>
              <a:t> </a:t>
            </a:r>
            <a:r>
              <a:rPr lang="fr-BE" sz="1500" i="1" dirty="0" err="1">
                <a:solidFill>
                  <a:srgbClr val="C00000"/>
                </a:solidFill>
              </a:rPr>
              <a:t>need</a:t>
            </a:r>
            <a:r>
              <a:rPr lang="fr-BE" sz="1500" i="1" dirty="0">
                <a:solidFill>
                  <a:srgbClr val="C00000"/>
                </a:solidFill>
              </a:rPr>
              <a:t> to </a:t>
            </a:r>
            <a:r>
              <a:rPr lang="fr-BE" sz="1500" i="1" dirty="0" err="1">
                <a:solidFill>
                  <a:srgbClr val="C00000"/>
                </a:solidFill>
              </a:rPr>
              <a:t>be</a:t>
            </a:r>
            <a:r>
              <a:rPr lang="fr-BE" sz="1500" i="1" dirty="0">
                <a:solidFill>
                  <a:srgbClr val="C00000"/>
                </a:solidFill>
              </a:rPr>
              <a:t> </a:t>
            </a:r>
            <a:r>
              <a:rPr lang="fr-BE" sz="1500" i="1" dirty="0" err="1">
                <a:solidFill>
                  <a:srgbClr val="C00000"/>
                </a:solidFill>
              </a:rPr>
              <a:t>included</a:t>
            </a:r>
            <a:r>
              <a:rPr lang="fr-BE" sz="1500" i="1" dirty="0">
                <a:solidFill>
                  <a:srgbClr val="C00000"/>
                </a:solidFill>
              </a:rPr>
              <a:t> in the </a:t>
            </a:r>
            <a:r>
              <a:rPr lang="fr-BE" sz="1500" i="1" dirty="0" err="1" smtClean="0">
                <a:solidFill>
                  <a:srgbClr val="C00000"/>
                </a:solidFill>
              </a:rPr>
              <a:t>partnership</a:t>
            </a:r>
            <a:endParaRPr lang="fr-BE" sz="1500" i="1" dirty="0">
              <a:solidFill>
                <a:srgbClr val="C00000"/>
              </a:solidFill>
            </a:endParaRPr>
          </a:p>
          <a:p>
            <a:pPr marL="0" indent="0">
              <a:buNone/>
            </a:pPr>
            <a:endParaRPr lang="en-GB" sz="1500" b="1" dirty="0"/>
          </a:p>
          <a:p>
            <a:pPr marL="0" indent="0">
              <a:buNone/>
            </a:pPr>
            <a:r>
              <a:rPr lang="en-GB" sz="1300" b="1" dirty="0"/>
              <a:t> </a:t>
            </a:r>
          </a:p>
        </p:txBody>
      </p:sp>
      <p:sp>
        <p:nvSpPr>
          <p:cNvPr id="3" name="Slide Number Placeholder 2"/>
          <p:cNvSpPr>
            <a:spLocks noGrp="1"/>
          </p:cNvSpPr>
          <p:nvPr>
            <p:ph type="sldNum" sz="quarter" idx="11"/>
          </p:nvPr>
        </p:nvSpPr>
        <p:spPr/>
        <p:txBody>
          <a:bodyPr/>
          <a:lstStyle/>
          <a:p>
            <a:fld id="{14F0E55B-1EBF-4C63-9883-404455EB20A7}" type="slidenum">
              <a:rPr lang="en-GB" altLang="en-US" smtClean="0"/>
              <a:pPr/>
              <a:t>12</a:t>
            </a:fld>
            <a:endParaRPr lang="en-GB" altLang="en-US"/>
          </a:p>
        </p:txBody>
      </p:sp>
      <p:sp>
        <p:nvSpPr>
          <p:cNvPr id="2" name="Right Arrow 1"/>
          <p:cNvSpPr/>
          <p:nvPr/>
        </p:nvSpPr>
        <p:spPr bwMode="auto">
          <a:xfrm>
            <a:off x="3186758" y="2761134"/>
            <a:ext cx="288032" cy="216024"/>
          </a:xfrm>
          <a:prstGeom prst="rightArrow">
            <a:avLst/>
          </a:prstGeom>
          <a:solidFill>
            <a:schemeClr val="tx1"/>
          </a:solidFill>
          <a:ln>
            <a:noFill/>
          </a:ln>
          <a:effectLs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F5494"/>
              </a:solidFill>
              <a:effectLst/>
              <a:latin typeface="Verdana" pitchFamily="34" charset="0"/>
            </a:endParaRPr>
          </a:p>
        </p:txBody>
      </p:sp>
      <p:sp>
        <p:nvSpPr>
          <p:cNvPr id="5" name="Right Arrow 4"/>
          <p:cNvSpPr/>
          <p:nvPr/>
        </p:nvSpPr>
        <p:spPr bwMode="auto">
          <a:xfrm>
            <a:off x="1717626" y="5384998"/>
            <a:ext cx="288032" cy="216024"/>
          </a:xfrm>
          <a:prstGeom prst="rightArrow">
            <a:avLst/>
          </a:prstGeom>
          <a:solidFill>
            <a:schemeClr val="tx1"/>
          </a:solidFill>
          <a:ln>
            <a:noFill/>
          </a:ln>
          <a:effectLs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F5494"/>
              </a:solidFill>
              <a:effectLst/>
              <a:latin typeface="Verdana" pitchFamily="34" charset="0"/>
            </a:endParaRPr>
          </a:p>
        </p:txBody>
      </p:sp>
      <p:sp>
        <p:nvSpPr>
          <p:cNvPr id="7" name="Right Arrow 4"/>
          <p:cNvSpPr/>
          <p:nvPr/>
        </p:nvSpPr>
        <p:spPr bwMode="auto">
          <a:xfrm>
            <a:off x="2201863" y="4808512"/>
            <a:ext cx="288032" cy="216024"/>
          </a:xfrm>
          <a:prstGeom prst="rightArrow">
            <a:avLst/>
          </a:prstGeom>
          <a:solidFill>
            <a:schemeClr val="tx1"/>
          </a:solidFill>
          <a:ln>
            <a:noFill/>
          </a:ln>
          <a:effectLs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F5494"/>
              </a:solidFill>
              <a:effectLst/>
              <a:latin typeface="Verdana" pitchFamily="34" charset="0"/>
            </a:endParaRPr>
          </a:p>
        </p:txBody>
      </p:sp>
    </p:spTree>
    <p:extLst>
      <p:ext uri="{BB962C8B-B14F-4D97-AF65-F5344CB8AC3E}">
        <p14:creationId xmlns:p14="http://schemas.microsoft.com/office/powerpoint/2010/main" val="32376236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395288" y="1339851"/>
            <a:ext cx="8229600" cy="504974"/>
          </a:xfrm>
        </p:spPr>
        <p:txBody>
          <a:bodyPr/>
          <a:lstStyle/>
          <a:p>
            <a:pPr algn="ctr"/>
            <a:r>
              <a:rPr lang="fr-BE" dirty="0" smtClean="0"/>
              <a:t/>
            </a:r>
            <a:br>
              <a:rPr lang="fr-BE" dirty="0" smtClean="0"/>
            </a:br>
            <a:r>
              <a:rPr lang="en-GB" sz="3200" dirty="0" smtClean="0"/>
              <a:t> </a:t>
            </a:r>
            <a:br>
              <a:rPr lang="en-GB" sz="3200" dirty="0" smtClean="0"/>
            </a:br>
            <a:r>
              <a:rPr lang="en-GB" sz="2300" i="1" kern="1200" dirty="0" smtClean="0">
                <a:solidFill>
                  <a:schemeClr val="accent5">
                    <a:lumMod val="75000"/>
                  </a:schemeClr>
                </a:solidFill>
              </a:rPr>
              <a:t> </a:t>
            </a:r>
            <a:r>
              <a:rPr lang="en-GB" sz="2300" dirty="0" smtClean="0">
                <a:solidFill>
                  <a:srgbClr val="FF0000"/>
                </a:solidFill>
              </a:rPr>
              <a:t>Staff Costs </a:t>
            </a:r>
            <a:r>
              <a:rPr lang="en-GB" sz="2300" dirty="0">
                <a:solidFill>
                  <a:srgbClr val="FF0000"/>
                </a:solidFill>
              </a:rPr>
              <a:t/>
            </a:r>
            <a:br>
              <a:rPr lang="en-GB" sz="2300" dirty="0">
                <a:solidFill>
                  <a:srgbClr val="FF0000"/>
                </a:solidFill>
              </a:rPr>
            </a:br>
            <a:r>
              <a:rPr lang="en-GB" altLang="en-US" sz="2300" dirty="0">
                <a:solidFill>
                  <a:srgbClr val="FF0000"/>
                </a:solidFill>
              </a:rPr>
              <a:t/>
            </a:r>
            <a:br>
              <a:rPr lang="en-GB" altLang="en-US" sz="2300" dirty="0">
                <a:solidFill>
                  <a:srgbClr val="FF0000"/>
                </a:solidFill>
              </a:rPr>
            </a:br>
            <a:r>
              <a:rPr lang="en-GB" dirty="0" smtClean="0"/>
              <a:t/>
            </a:r>
            <a:br>
              <a:rPr lang="en-GB" dirty="0" smtClean="0"/>
            </a:br>
            <a:endParaRPr lang="en-US" altLang="en-US" dirty="0"/>
          </a:p>
        </p:txBody>
      </p:sp>
      <p:sp>
        <p:nvSpPr>
          <p:cNvPr id="83971" name="Rectangle 3"/>
          <p:cNvSpPr>
            <a:spLocks noGrp="1" noChangeArrowheads="1"/>
          </p:cNvSpPr>
          <p:nvPr>
            <p:ph idx="1"/>
          </p:nvPr>
        </p:nvSpPr>
        <p:spPr>
          <a:xfrm>
            <a:off x="457200" y="1772816"/>
            <a:ext cx="8229600" cy="4680519"/>
          </a:xfrm>
        </p:spPr>
        <p:txBody>
          <a:bodyPr/>
          <a:lstStyle/>
          <a:p>
            <a:pPr marL="0" indent="0">
              <a:buNone/>
            </a:pPr>
            <a:r>
              <a:rPr lang="en-GB" sz="1500" dirty="0" smtClean="0">
                <a:solidFill>
                  <a:schemeClr val="tx1"/>
                </a:solidFill>
              </a:rPr>
              <a:t>Example: a </a:t>
            </a:r>
            <a:r>
              <a:rPr lang="en-GB" sz="1500" dirty="0">
                <a:solidFill>
                  <a:schemeClr val="tx1"/>
                </a:solidFill>
              </a:rPr>
              <a:t>staff employed in Lithuania performing </a:t>
            </a:r>
            <a:r>
              <a:rPr lang="en-GB" sz="1500" dirty="0" smtClean="0">
                <a:solidFill>
                  <a:schemeClr val="tx1"/>
                </a:solidFill>
              </a:rPr>
              <a:t>teaching </a:t>
            </a:r>
            <a:r>
              <a:rPr lang="en-GB" sz="1500" dirty="0">
                <a:solidFill>
                  <a:schemeClr val="tx1"/>
                </a:solidFill>
              </a:rPr>
              <a:t>activity for 3 days </a:t>
            </a:r>
            <a:endParaRPr lang="en-GB" sz="1500" dirty="0" smtClean="0">
              <a:solidFill>
                <a:schemeClr val="tx1"/>
              </a:solidFill>
            </a:endParaRPr>
          </a:p>
          <a:p>
            <a:pPr marL="0" indent="0">
              <a:buNone/>
            </a:pPr>
            <a:r>
              <a:rPr lang="en-GB" sz="1500" dirty="0" smtClean="0">
                <a:solidFill>
                  <a:schemeClr val="tx1"/>
                </a:solidFill>
              </a:rPr>
              <a:t>       222 Euro (3 </a:t>
            </a:r>
            <a:r>
              <a:rPr lang="en-GB" sz="1500" dirty="0">
                <a:solidFill>
                  <a:schemeClr val="tx1"/>
                </a:solidFill>
              </a:rPr>
              <a:t>unit costs of 74 </a:t>
            </a:r>
            <a:r>
              <a:rPr lang="en-GB" sz="1500" dirty="0" smtClean="0">
                <a:solidFill>
                  <a:schemeClr val="tx1"/>
                </a:solidFill>
              </a:rPr>
              <a:t>Euro each)</a:t>
            </a:r>
          </a:p>
          <a:p>
            <a:endParaRPr lang="en-GB" sz="1500" dirty="0">
              <a:solidFill>
                <a:schemeClr val="tx1"/>
              </a:solidFill>
            </a:endParaRPr>
          </a:p>
          <a:p>
            <a:pPr marL="0" indent="0">
              <a:buNone/>
            </a:pPr>
            <a:r>
              <a:rPr lang="en-GB" sz="1500" dirty="0">
                <a:solidFill>
                  <a:schemeClr val="tx1"/>
                </a:solidFill>
              </a:rPr>
              <a:t> </a:t>
            </a:r>
          </a:p>
          <a:p>
            <a:pPr marL="0" indent="0">
              <a:buNone/>
            </a:pPr>
            <a:r>
              <a:rPr lang="en-GB" sz="1500" b="1" u="sng" dirty="0" smtClean="0">
                <a:solidFill>
                  <a:schemeClr val="tx1"/>
                </a:solidFill>
              </a:rPr>
              <a:t>Calculation </a:t>
            </a:r>
            <a:r>
              <a:rPr lang="en-GB" sz="1500" b="1" u="sng" dirty="0">
                <a:solidFill>
                  <a:schemeClr val="tx1"/>
                </a:solidFill>
              </a:rPr>
              <a:t>of </a:t>
            </a:r>
            <a:r>
              <a:rPr lang="en-GB" sz="1500" b="1" u="sng" dirty="0" smtClean="0">
                <a:solidFill>
                  <a:schemeClr val="tx1"/>
                </a:solidFill>
              </a:rPr>
              <a:t>the grant: </a:t>
            </a:r>
          </a:p>
          <a:p>
            <a:endParaRPr lang="en-GB" sz="1500" b="1" u="sng" dirty="0" smtClean="0"/>
          </a:p>
          <a:p>
            <a:pPr lvl="1" algn="just"/>
            <a:r>
              <a:rPr lang="en-GB" sz="1300" b="1" dirty="0" smtClean="0"/>
              <a:t>based on application </a:t>
            </a:r>
            <a:r>
              <a:rPr lang="en-GB" sz="1300" b="1" dirty="0"/>
              <a:t>of </a:t>
            </a:r>
            <a:r>
              <a:rPr lang="en-GB" sz="1300" b="1" dirty="0" smtClean="0"/>
              <a:t>unit costs and independent </a:t>
            </a:r>
            <a:r>
              <a:rPr lang="en-GB" sz="1300" b="1" dirty="0"/>
              <a:t>from </a:t>
            </a:r>
            <a:r>
              <a:rPr lang="en-GB" sz="1300" b="1" dirty="0" smtClean="0"/>
              <a:t>actual remuneration (defined in </a:t>
            </a:r>
            <a:r>
              <a:rPr lang="en-GB" sz="1300" b="1" dirty="0"/>
              <a:t>the Partnership </a:t>
            </a:r>
            <a:r>
              <a:rPr lang="en-GB" sz="1300" b="1" dirty="0" smtClean="0"/>
              <a:t>Agreement)</a:t>
            </a:r>
            <a:endParaRPr lang="en-GB" sz="1300" b="1" dirty="0"/>
          </a:p>
          <a:p>
            <a:pPr lvl="1" algn="just"/>
            <a:r>
              <a:rPr lang="en-GB" sz="1300" b="1" dirty="0" smtClean="0"/>
              <a:t>obtained by </a:t>
            </a:r>
            <a:r>
              <a:rPr lang="en-GB" sz="1300" b="1" dirty="0"/>
              <a:t>multiplying </a:t>
            </a:r>
            <a:r>
              <a:rPr lang="en-GB" sz="1300" b="1" dirty="0" smtClean="0"/>
              <a:t>unit </a:t>
            </a:r>
            <a:r>
              <a:rPr lang="en-GB" sz="1300" b="1" dirty="0"/>
              <a:t>cost (corresponding </a:t>
            </a:r>
            <a:r>
              <a:rPr lang="en-GB" sz="1300" b="1" dirty="0" smtClean="0"/>
              <a:t>to category </a:t>
            </a:r>
            <a:r>
              <a:rPr lang="en-GB" sz="1300" b="1" dirty="0"/>
              <a:t>of country and staff) by </a:t>
            </a:r>
            <a:r>
              <a:rPr lang="en-GB" sz="1300" b="1" dirty="0" smtClean="0"/>
              <a:t>number of working </a:t>
            </a:r>
            <a:r>
              <a:rPr lang="en-GB" sz="1300" b="1" dirty="0"/>
              <a:t>days spent on </a:t>
            </a:r>
            <a:r>
              <a:rPr lang="en-GB" sz="1300" b="1" dirty="0" smtClean="0"/>
              <a:t>the </a:t>
            </a:r>
            <a:r>
              <a:rPr lang="en-GB" sz="1300" b="1" dirty="0"/>
              <a:t>project per staff </a:t>
            </a:r>
            <a:r>
              <a:rPr lang="en-GB" sz="1300" b="1" dirty="0" smtClean="0"/>
              <a:t>member</a:t>
            </a:r>
          </a:p>
          <a:p>
            <a:pPr marL="57150" indent="0">
              <a:buNone/>
            </a:pPr>
            <a:endParaRPr lang="en-GB" sz="1600" b="1" dirty="0" smtClean="0"/>
          </a:p>
          <a:p>
            <a:pPr marL="57150" indent="0">
              <a:buNone/>
            </a:pPr>
            <a:r>
              <a:rPr lang="en-GB" sz="1600" b="1" dirty="0" smtClean="0">
                <a:solidFill>
                  <a:srgbClr val="FF0000"/>
                </a:solidFill>
              </a:rPr>
              <a:t>One </a:t>
            </a:r>
            <a:r>
              <a:rPr lang="en-GB" sz="1600" b="1" dirty="0">
                <a:solidFill>
                  <a:srgbClr val="FF0000"/>
                </a:solidFill>
              </a:rPr>
              <a:t>working day </a:t>
            </a:r>
            <a:r>
              <a:rPr lang="en-GB" sz="1600" b="1" dirty="0" smtClean="0">
                <a:solidFill>
                  <a:srgbClr val="FF0000"/>
                </a:solidFill>
              </a:rPr>
              <a:t>defined </a:t>
            </a:r>
            <a:r>
              <a:rPr lang="en-GB" sz="1600" b="1" dirty="0">
                <a:solidFill>
                  <a:srgbClr val="FF0000"/>
                </a:solidFill>
              </a:rPr>
              <a:t>according to </a:t>
            </a:r>
            <a:r>
              <a:rPr lang="en-GB" sz="1600" b="1" dirty="0" smtClean="0">
                <a:solidFill>
                  <a:srgbClr val="FF0000"/>
                </a:solidFill>
              </a:rPr>
              <a:t>applicable </a:t>
            </a:r>
            <a:r>
              <a:rPr lang="en-GB" sz="1600" b="1" dirty="0">
                <a:solidFill>
                  <a:srgbClr val="FF0000"/>
                </a:solidFill>
              </a:rPr>
              <a:t>national </a:t>
            </a:r>
            <a:r>
              <a:rPr lang="en-GB" sz="1600" b="1" dirty="0" smtClean="0">
                <a:solidFill>
                  <a:srgbClr val="FF0000"/>
                </a:solidFill>
              </a:rPr>
              <a:t>legislation</a:t>
            </a:r>
          </a:p>
          <a:p>
            <a:pPr marL="457200" lvl="1" indent="0">
              <a:buNone/>
            </a:pPr>
            <a:endParaRPr lang="en-GB" sz="1600" b="1" dirty="0">
              <a:solidFill>
                <a:srgbClr val="FF0000"/>
              </a:solidFill>
            </a:endParaRPr>
          </a:p>
          <a:p>
            <a:pPr marL="0" indent="0">
              <a:buNone/>
            </a:pPr>
            <a:r>
              <a:rPr lang="en-GB" sz="1600" b="1" dirty="0">
                <a:solidFill>
                  <a:srgbClr val="FF0000"/>
                </a:solidFill>
              </a:rPr>
              <a:t>Declared working days per individual </a:t>
            </a:r>
            <a:r>
              <a:rPr lang="en-GB" sz="1600" b="1" dirty="0" smtClean="0">
                <a:solidFill>
                  <a:srgbClr val="FF0000"/>
                </a:solidFill>
              </a:rPr>
              <a:t>should not </a:t>
            </a:r>
            <a:r>
              <a:rPr lang="en-GB" sz="1600" b="1" dirty="0">
                <a:solidFill>
                  <a:srgbClr val="FF0000"/>
                </a:solidFill>
              </a:rPr>
              <a:t>exceed 20 days per month or 240 days per year</a:t>
            </a:r>
          </a:p>
          <a:p>
            <a:pPr marL="0" indent="0">
              <a:buNone/>
            </a:pPr>
            <a:r>
              <a:rPr lang="en-GB" sz="1500" dirty="0"/>
              <a:t> </a:t>
            </a:r>
          </a:p>
          <a:p>
            <a:endParaRPr lang="en-GB" sz="2000" dirty="0"/>
          </a:p>
          <a:p>
            <a:endParaRPr lang="en-GB" sz="1600" dirty="0"/>
          </a:p>
        </p:txBody>
      </p:sp>
      <p:sp>
        <p:nvSpPr>
          <p:cNvPr id="2" name="Slide Number Placeholder 1"/>
          <p:cNvSpPr>
            <a:spLocks noGrp="1"/>
          </p:cNvSpPr>
          <p:nvPr>
            <p:ph type="sldNum" sz="quarter" idx="11"/>
          </p:nvPr>
        </p:nvSpPr>
        <p:spPr/>
        <p:txBody>
          <a:bodyPr/>
          <a:lstStyle/>
          <a:p>
            <a:fld id="{14F0E55B-1EBF-4C63-9883-404455EB20A7}" type="slidenum">
              <a:rPr lang="en-GB" altLang="en-US" smtClean="0"/>
              <a:pPr/>
              <a:t>13</a:t>
            </a:fld>
            <a:endParaRPr lang="en-GB" altLang="en-US"/>
          </a:p>
        </p:txBody>
      </p:sp>
      <p:sp>
        <p:nvSpPr>
          <p:cNvPr id="5" name="Right Arrow 4"/>
          <p:cNvSpPr/>
          <p:nvPr/>
        </p:nvSpPr>
        <p:spPr bwMode="auto">
          <a:xfrm>
            <a:off x="524719" y="2277790"/>
            <a:ext cx="288032" cy="216024"/>
          </a:xfrm>
          <a:prstGeom prst="rightArrow">
            <a:avLst/>
          </a:prstGeom>
          <a:solidFill>
            <a:schemeClr val="tx1"/>
          </a:solidFill>
          <a:ln>
            <a:noFill/>
          </a:ln>
          <a:effectLs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F5494"/>
              </a:solidFill>
              <a:effectLst/>
              <a:latin typeface="Verdana" pitchFamily="34" charset="0"/>
            </a:endParaRPr>
          </a:p>
        </p:txBody>
      </p:sp>
    </p:spTree>
    <p:extLst>
      <p:ext uri="{BB962C8B-B14F-4D97-AF65-F5344CB8AC3E}">
        <p14:creationId xmlns:p14="http://schemas.microsoft.com/office/powerpoint/2010/main" val="19546770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395288" y="1412776"/>
            <a:ext cx="8229600" cy="648072"/>
          </a:xfrm>
        </p:spPr>
        <p:txBody>
          <a:bodyPr/>
          <a:lstStyle/>
          <a:p>
            <a:pPr algn="ctr"/>
            <a:r>
              <a:rPr lang="fr-BE" dirty="0" smtClean="0"/>
              <a:t/>
            </a:r>
            <a:br>
              <a:rPr lang="fr-BE" dirty="0" smtClean="0"/>
            </a:br>
            <a:r>
              <a:rPr lang="en-GB" sz="3200" dirty="0" smtClean="0"/>
              <a:t> </a:t>
            </a:r>
            <a:br>
              <a:rPr lang="en-GB" sz="3200" dirty="0" smtClean="0"/>
            </a:br>
            <a:r>
              <a:rPr lang="en-GB" sz="3200" dirty="0" smtClean="0"/>
              <a:t/>
            </a:r>
            <a:br>
              <a:rPr lang="en-GB" sz="3200" dirty="0" smtClean="0"/>
            </a:br>
            <a:r>
              <a:rPr lang="en-GB" sz="2300" i="1" kern="1200" dirty="0" smtClean="0">
                <a:solidFill>
                  <a:schemeClr val="accent5">
                    <a:lumMod val="75000"/>
                  </a:schemeClr>
                </a:solidFill>
              </a:rPr>
              <a:t/>
            </a:r>
            <a:br>
              <a:rPr lang="en-GB" sz="2300" i="1" kern="1200" dirty="0" smtClean="0">
                <a:solidFill>
                  <a:schemeClr val="accent5">
                    <a:lumMod val="75000"/>
                  </a:schemeClr>
                </a:solidFill>
              </a:rPr>
            </a:br>
            <a:r>
              <a:rPr lang="en-GB" sz="2300" dirty="0" smtClean="0">
                <a:solidFill>
                  <a:srgbClr val="FF0000"/>
                </a:solidFill>
              </a:rPr>
              <a:t>Staff Costs - Supporting </a:t>
            </a:r>
            <a:r>
              <a:rPr lang="en-GB" sz="2300" dirty="0">
                <a:solidFill>
                  <a:srgbClr val="FF0000"/>
                </a:solidFill>
              </a:rPr>
              <a:t>Documents </a:t>
            </a:r>
            <a:br>
              <a:rPr lang="en-GB" sz="2300" dirty="0">
                <a:solidFill>
                  <a:srgbClr val="FF0000"/>
                </a:solidFill>
              </a:rPr>
            </a:br>
            <a:r>
              <a:rPr lang="en-GB" sz="2300" dirty="0" smtClean="0">
                <a:solidFill>
                  <a:srgbClr val="FF0000"/>
                </a:solidFill>
              </a:rPr>
              <a:t> </a:t>
            </a:r>
            <a:r>
              <a:rPr lang="en-GB" sz="2300" dirty="0">
                <a:solidFill>
                  <a:srgbClr val="FF0000"/>
                </a:solidFill>
              </a:rPr>
              <a:t/>
            </a:r>
            <a:br>
              <a:rPr lang="en-GB" sz="2300" dirty="0">
                <a:solidFill>
                  <a:srgbClr val="FF0000"/>
                </a:solidFill>
              </a:rPr>
            </a:br>
            <a:r>
              <a:rPr lang="en-GB" altLang="en-US" sz="2300" dirty="0">
                <a:solidFill>
                  <a:srgbClr val="FF0000"/>
                </a:solidFill>
              </a:rPr>
              <a:t/>
            </a:r>
            <a:br>
              <a:rPr lang="en-GB" altLang="en-US" sz="2300" dirty="0">
                <a:solidFill>
                  <a:srgbClr val="FF0000"/>
                </a:solidFill>
              </a:rPr>
            </a:br>
            <a:r>
              <a:rPr lang="en-GB" dirty="0" smtClean="0"/>
              <a:t/>
            </a:r>
            <a:br>
              <a:rPr lang="en-GB" dirty="0" smtClean="0"/>
            </a:br>
            <a:endParaRPr lang="en-US" altLang="en-US" dirty="0"/>
          </a:p>
        </p:txBody>
      </p:sp>
      <p:sp>
        <p:nvSpPr>
          <p:cNvPr id="83971" name="Rectangle 3"/>
          <p:cNvSpPr>
            <a:spLocks noGrp="1" noChangeArrowheads="1"/>
          </p:cNvSpPr>
          <p:nvPr>
            <p:ph idx="1"/>
          </p:nvPr>
        </p:nvSpPr>
        <p:spPr>
          <a:xfrm>
            <a:off x="457200" y="2204865"/>
            <a:ext cx="8229600" cy="4392487"/>
          </a:xfrm>
        </p:spPr>
        <p:txBody>
          <a:bodyPr/>
          <a:lstStyle/>
          <a:p>
            <a:pPr marL="0" indent="0" algn="just">
              <a:buNone/>
            </a:pPr>
            <a:r>
              <a:rPr lang="en-GB" sz="1500" b="1" dirty="0" smtClean="0">
                <a:solidFill>
                  <a:schemeClr val="tx1"/>
                </a:solidFill>
              </a:rPr>
              <a:t>To keep </a:t>
            </a:r>
            <a:r>
              <a:rPr lang="en-GB" sz="1500" b="1" dirty="0">
                <a:solidFill>
                  <a:schemeClr val="tx1"/>
                </a:solidFill>
              </a:rPr>
              <a:t>with project accounts </a:t>
            </a:r>
            <a:r>
              <a:rPr lang="en-GB" sz="1500" b="1" dirty="0" smtClean="0">
                <a:solidFill>
                  <a:schemeClr val="tx1"/>
                </a:solidFill>
              </a:rPr>
              <a:t>(requested </a:t>
            </a:r>
            <a:r>
              <a:rPr lang="en-GB" sz="1500" b="1" dirty="0">
                <a:solidFill>
                  <a:schemeClr val="tx1"/>
                </a:solidFill>
              </a:rPr>
              <a:t>in case of </a:t>
            </a:r>
            <a:r>
              <a:rPr lang="en-GB" sz="1500" b="1" dirty="0" smtClean="0">
                <a:solidFill>
                  <a:schemeClr val="tx1"/>
                </a:solidFill>
              </a:rPr>
              <a:t>financial check):</a:t>
            </a:r>
          </a:p>
          <a:p>
            <a:pPr marL="0" indent="0" algn="just">
              <a:buNone/>
            </a:pPr>
            <a:endParaRPr lang="en-GB" sz="1500" b="1" dirty="0"/>
          </a:p>
          <a:p>
            <a:pPr lvl="1"/>
            <a:r>
              <a:rPr lang="en-GB" sz="1300" b="1" cap="small" dirty="0" smtClean="0"/>
              <a:t>Staff </a:t>
            </a:r>
            <a:r>
              <a:rPr lang="en-GB" sz="1300" b="1" cap="small" dirty="0"/>
              <a:t>Convention </a:t>
            </a:r>
            <a:r>
              <a:rPr lang="en-GB" sz="1300" dirty="0" smtClean="0"/>
              <a:t>for </a:t>
            </a:r>
            <a:r>
              <a:rPr lang="en-GB" sz="1300" dirty="0"/>
              <a:t>each person employed </a:t>
            </a:r>
            <a:endParaRPr lang="en-GB" sz="1300" dirty="0" smtClean="0"/>
          </a:p>
          <a:p>
            <a:pPr lvl="1"/>
            <a:r>
              <a:rPr lang="en-GB" sz="1300" b="1" cap="small" dirty="0" smtClean="0"/>
              <a:t>Time-sheets</a:t>
            </a:r>
            <a:r>
              <a:rPr lang="en-GB" sz="1300" cap="small" dirty="0" smtClean="0"/>
              <a:t> </a:t>
            </a:r>
            <a:r>
              <a:rPr lang="en-GB" sz="1300" dirty="0" smtClean="0"/>
              <a:t>(attached </a:t>
            </a:r>
            <a:r>
              <a:rPr lang="en-GB" sz="1300" dirty="0"/>
              <a:t>to each staff </a:t>
            </a:r>
            <a:r>
              <a:rPr lang="en-GB" sz="1300" dirty="0" smtClean="0"/>
              <a:t>convention), indicating number </a:t>
            </a:r>
            <a:r>
              <a:rPr lang="en-GB" sz="1300" dirty="0"/>
              <a:t>of days worked for </a:t>
            </a:r>
            <a:r>
              <a:rPr lang="en-GB" sz="1300" dirty="0" smtClean="0"/>
              <a:t>corresponding month/year, description </a:t>
            </a:r>
            <a:r>
              <a:rPr lang="en-GB" sz="1300" dirty="0"/>
              <a:t>of </a:t>
            </a:r>
            <a:r>
              <a:rPr lang="en-GB" sz="1300" dirty="0" smtClean="0"/>
              <a:t>tasks , outputs produced </a:t>
            </a:r>
            <a:r>
              <a:rPr lang="en-GB" sz="1300" dirty="0"/>
              <a:t>and </a:t>
            </a:r>
            <a:r>
              <a:rPr lang="en-GB" sz="1300" dirty="0" smtClean="0"/>
              <a:t>related </a:t>
            </a:r>
            <a:r>
              <a:rPr lang="en-GB" sz="1300" dirty="0"/>
              <a:t>work </a:t>
            </a:r>
            <a:r>
              <a:rPr lang="en-GB" sz="1300" dirty="0" smtClean="0"/>
              <a:t>package</a:t>
            </a:r>
            <a:endParaRPr lang="en-GB" sz="1300" dirty="0"/>
          </a:p>
          <a:p>
            <a:pPr lvl="1"/>
            <a:r>
              <a:rPr lang="en-GB" sz="1300" cap="small" dirty="0" smtClean="0"/>
              <a:t>Formal contractual relationship (employment contract)</a:t>
            </a:r>
            <a:endParaRPr lang="en-GB" sz="1300" cap="small" dirty="0"/>
          </a:p>
          <a:p>
            <a:pPr lvl="1"/>
            <a:r>
              <a:rPr lang="en-GB" sz="1300" b="1" cap="small" dirty="0" smtClean="0"/>
              <a:t>Any evidence </a:t>
            </a:r>
            <a:r>
              <a:rPr lang="en-GB" sz="1300" dirty="0" smtClean="0"/>
              <a:t>allowing t</a:t>
            </a:r>
            <a:r>
              <a:rPr lang="en-GB" sz="1300" b="1" dirty="0" smtClean="0"/>
              <a:t>o </a:t>
            </a:r>
            <a:r>
              <a:rPr lang="en-GB" sz="1300" b="1" dirty="0"/>
              <a:t>verify that </a:t>
            </a:r>
            <a:r>
              <a:rPr lang="en-GB" sz="1300" b="1" dirty="0" smtClean="0"/>
              <a:t>declared </a:t>
            </a:r>
            <a:r>
              <a:rPr lang="en-GB" sz="1300" b="1" dirty="0"/>
              <a:t>workloads correspond to actual activities/outputs </a:t>
            </a:r>
            <a:r>
              <a:rPr lang="en-GB" sz="1300" dirty="0"/>
              <a:t>(e.g. attendance lists for lectures given, tangible outputs / products, </a:t>
            </a:r>
            <a:r>
              <a:rPr lang="en-GB" sz="1300" dirty="0" smtClean="0"/>
              <a:t>salary slips, etc.)</a:t>
            </a:r>
          </a:p>
          <a:p>
            <a:pPr marL="457200" lvl="1" indent="0">
              <a:buNone/>
            </a:pPr>
            <a:endParaRPr lang="en-GB" sz="1300" cap="small" dirty="0" smtClean="0"/>
          </a:p>
          <a:p>
            <a:endParaRPr lang="en-GB" sz="1500" dirty="0">
              <a:solidFill>
                <a:schemeClr val="tx1"/>
              </a:solidFill>
            </a:endParaRPr>
          </a:p>
          <a:p>
            <a:pPr marL="0" indent="0" algn="just">
              <a:buNone/>
            </a:pPr>
            <a:r>
              <a:rPr lang="en-GB" sz="1500" b="1" dirty="0">
                <a:solidFill>
                  <a:schemeClr val="tx1"/>
                </a:solidFill>
              </a:rPr>
              <a:t>To </a:t>
            </a:r>
            <a:r>
              <a:rPr lang="en-GB" sz="1500" b="1" dirty="0" smtClean="0">
                <a:solidFill>
                  <a:schemeClr val="tx1"/>
                </a:solidFill>
              </a:rPr>
              <a:t>send </a:t>
            </a:r>
            <a:r>
              <a:rPr lang="en-GB" sz="1500" b="1" dirty="0">
                <a:solidFill>
                  <a:schemeClr val="tx1"/>
                </a:solidFill>
              </a:rPr>
              <a:t>with </a:t>
            </a:r>
            <a:r>
              <a:rPr lang="en-GB" sz="1500" b="1" dirty="0" smtClean="0">
                <a:solidFill>
                  <a:schemeClr val="tx1"/>
                </a:solidFill>
              </a:rPr>
              <a:t>Final </a:t>
            </a:r>
            <a:r>
              <a:rPr lang="en-GB" sz="1500" b="1" dirty="0">
                <a:solidFill>
                  <a:schemeClr val="tx1"/>
                </a:solidFill>
              </a:rPr>
              <a:t>Financial statement</a:t>
            </a:r>
            <a:r>
              <a:rPr lang="en-GB" sz="1500" b="1" dirty="0" smtClean="0">
                <a:solidFill>
                  <a:schemeClr val="tx1"/>
                </a:solidFill>
              </a:rPr>
              <a:t>:</a:t>
            </a:r>
          </a:p>
          <a:p>
            <a:pPr marL="0" indent="0" algn="just">
              <a:buNone/>
            </a:pPr>
            <a:endParaRPr lang="en-GB" sz="1500" b="1" dirty="0">
              <a:solidFill>
                <a:schemeClr val="tx1"/>
              </a:solidFill>
            </a:endParaRPr>
          </a:p>
          <a:p>
            <a:pPr marL="457200" lvl="1" indent="0">
              <a:buNone/>
            </a:pPr>
            <a:r>
              <a:rPr lang="en-GB" sz="1300" dirty="0" smtClean="0"/>
              <a:t>Any </a:t>
            </a:r>
            <a:r>
              <a:rPr lang="en-GB" sz="1300" b="1" dirty="0"/>
              <a:t>prior authorisation </a:t>
            </a:r>
            <a:r>
              <a:rPr lang="en-GB" sz="1300" dirty="0"/>
              <a:t>from the Agency</a:t>
            </a:r>
          </a:p>
          <a:p>
            <a:pPr marL="0" indent="0">
              <a:buNone/>
            </a:pPr>
            <a:r>
              <a:rPr lang="en-GB" sz="1600" dirty="0"/>
              <a:t> </a:t>
            </a:r>
          </a:p>
        </p:txBody>
      </p:sp>
      <p:sp>
        <p:nvSpPr>
          <p:cNvPr id="2" name="Slide Number Placeholder 1"/>
          <p:cNvSpPr>
            <a:spLocks noGrp="1"/>
          </p:cNvSpPr>
          <p:nvPr>
            <p:ph type="sldNum" sz="quarter" idx="11"/>
          </p:nvPr>
        </p:nvSpPr>
        <p:spPr/>
        <p:txBody>
          <a:bodyPr/>
          <a:lstStyle/>
          <a:p>
            <a:fld id="{14F0E55B-1EBF-4C63-9883-404455EB20A7}" type="slidenum">
              <a:rPr lang="en-GB" altLang="en-US" smtClean="0"/>
              <a:pPr/>
              <a:t>14</a:t>
            </a:fld>
            <a:endParaRPr lang="en-GB" altLang="en-US"/>
          </a:p>
        </p:txBody>
      </p:sp>
    </p:spTree>
    <p:extLst>
      <p:ext uri="{BB962C8B-B14F-4D97-AF65-F5344CB8AC3E}">
        <p14:creationId xmlns:p14="http://schemas.microsoft.com/office/powerpoint/2010/main" val="18012850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395536" y="1196752"/>
            <a:ext cx="8229600" cy="504974"/>
          </a:xfrm>
        </p:spPr>
        <p:txBody>
          <a:bodyPr/>
          <a:lstStyle/>
          <a:p>
            <a:pPr algn="ctr"/>
            <a:r>
              <a:rPr lang="fr-BE" dirty="0" smtClean="0"/>
              <a:t/>
            </a:r>
            <a:br>
              <a:rPr lang="fr-BE" dirty="0" smtClean="0"/>
            </a:br>
            <a:r>
              <a:rPr lang="en-GB" sz="3200" dirty="0" smtClean="0"/>
              <a:t> </a:t>
            </a:r>
            <a:br>
              <a:rPr lang="en-GB" sz="3200" dirty="0" smtClean="0"/>
            </a:br>
            <a:r>
              <a:rPr lang="en-GB" sz="3200" dirty="0" smtClean="0"/>
              <a:t/>
            </a:r>
            <a:br>
              <a:rPr lang="en-GB" sz="3200" dirty="0" smtClean="0"/>
            </a:br>
            <a:r>
              <a:rPr lang="en-GB" sz="2300" i="1" kern="1200" dirty="0" smtClean="0">
                <a:solidFill>
                  <a:schemeClr val="accent5">
                    <a:lumMod val="75000"/>
                  </a:schemeClr>
                </a:solidFill>
              </a:rPr>
              <a:t> </a:t>
            </a:r>
            <a:r>
              <a:rPr lang="en-GB" sz="2300" dirty="0" smtClean="0">
                <a:solidFill>
                  <a:srgbClr val="FF0000"/>
                </a:solidFill>
              </a:rPr>
              <a:t>Travel </a:t>
            </a:r>
            <a:r>
              <a:rPr lang="en-GB" sz="2300" dirty="0">
                <a:solidFill>
                  <a:srgbClr val="FF0000"/>
                </a:solidFill>
              </a:rPr>
              <a:t>costs and Costs of Stay</a:t>
            </a:r>
            <a:r>
              <a:rPr lang="en-GB" dirty="0"/>
              <a:t/>
            </a:r>
            <a:br>
              <a:rPr lang="en-GB" dirty="0"/>
            </a:br>
            <a:r>
              <a:rPr lang="en-GB" altLang="en-US" dirty="0" smtClean="0"/>
              <a:t/>
            </a:r>
            <a:br>
              <a:rPr lang="en-GB" altLang="en-US" dirty="0" smtClean="0"/>
            </a:br>
            <a:r>
              <a:rPr lang="en-GB" dirty="0" smtClean="0"/>
              <a:t/>
            </a:r>
            <a:br>
              <a:rPr lang="en-GB" dirty="0" smtClean="0"/>
            </a:br>
            <a:endParaRPr lang="en-US" altLang="en-US" dirty="0"/>
          </a:p>
        </p:txBody>
      </p:sp>
      <p:sp>
        <p:nvSpPr>
          <p:cNvPr id="83971" name="Rectangle 3"/>
          <p:cNvSpPr>
            <a:spLocks noGrp="1" noChangeArrowheads="1"/>
          </p:cNvSpPr>
          <p:nvPr>
            <p:ph idx="1"/>
          </p:nvPr>
        </p:nvSpPr>
        <p:spPr>
          <a:xfrm>
            <a:off x="457200" y="1700808"/>
            <a:ext cx="8229600" cy="4896544"/>
          </a:xfrm>
        </p:spPr>
        <p:txBody>
          <a:bodyPr/>
          <a:lstStyle/>
          <a:p>
            <a:pPr algn="ctr"/>
            <a:r>
              <a:rPr lang="en-GB" sz="1500" b="1" dirty="0" smtClean="0">
                <a:solidFill>
                  <a:srgbClr val="FF0000"/>
                </a:solidFill>
              </a:rPr>
              <a:t>Rules </a:t>
            </a:r>
            <a:r>
              <a:rPr lang="en-GB" sz="1500" b="1" dirty="0">
                <a:solidFill>
                  <a:srgbClr val="FF0000"/>
                </a:solidFill>
              </a:rPr>
              <a:t>for </a:t>
            </a:r>
            <a:r>
              <a:rPr lang="en-GB" sz="1500" b="1" dirty="0" smtClean="0">
                <a:solidFill>
                  <a:srgbClr val="FF0000"/>
                </a:solidFill>
              </a:rPr>
              <a:t>Special </a:t>
            </a:r>
            <a:r>
              <a:rPr lang="en-GB" sz="1500" b="1" dirty="0">
                <a:solidFill>
                  <a:srgbClr val="FF0000"/>
                </a:solidFill>
              </a:rPr>
              <a:t>Mobility Strand are defined in separate </a:t>
            </a:r>
            <a:r>
              <a:rPr lang="en-GB" sz="1500" b="1" dirty="0" smtClean="0">
                <a:solidFill>
                  <a:srgbClr val="FF0000"/>
                </a:solidFill>
              </a:rPr>
              <a:t>Guidelines</a:t>
            </a:r>
          </a:p>
          <a:p>
            <a:pPr algn="ctr"/>
            <a:endParaRPr lang="en-GB" sz="1500" b="1" dirty="0">
              <a:solidFill>
                <a:srgbClr val="FF0000"/>
              </a:solidFill>
            </a:endParaRPr>
          </a:p>
          <a:p>
            <a:pPr marL="457200" lvl="1" indent="0" algn="just">
              <a:buNone/>
            </a:pPr>
            <a:r>
              <a:rPr lang="en-GB" sz="1300" dirty="0" smtClean="0"/>
              <a:t>Staff/students </a:t>
            </a:r>
            <a:r>
              <a:rPr lang="en-GB" sz="1300" dirty="0"/>
              <a:t>participating in activities </a:t>
            </a:r>
            <a:r>
              <a:rPr lang="en-GB" sz="1300" dirty="0" smtClean="0"/>
              <a:t>related </a:t>
            </a:r>
            <a:r>
              <a:rPr lang="en-GB" sz="1300" dirty="0"/>
              <a:t>to the achievement of the </a:t>
            </a:r>
            <a:r>
              <a:rPr lang="en-GB" sz="1300" dirty="0" smtClean="0"/>
              <a:t>project </a:t>
            </a:r>
          </a:p>
          <a:p>
            <a:pPr marL="457200" lvl="1" indent="0" algn="just">
              <a:buNone/>
            </a:pPr>
            <a:r>
              <a:rPr lang="en-GB" sz="1300" dirty="0" smtClean="0"/>
              <a:t>Unit </a:t>
            </a:r>
            <a:r>
              <a:rPr lang="en-GB" sz="1300" dirty="0"/>
              <a:t>costs to </a:t>
            </a:r>
            <a:r>
              <a:rPr lang="en-GB" sz="1300" dirty="0" smtClean="0"/>
              <a:t>apply    3 </a:t>
            </a:r>
            <a:r>
              <a:rPr lang="en-GB" sz="1300" dirty="0"/>
              <a:t>variables: </a:t>
            </a:r>
            <a:r>
              <a:rPr lang="en-GB" sz="1300" dirty="0" smtClean="0"/>
              <a:t>travel </a:t>
            </a:r>
            <a:r>
              <a:rPr lang="en-GB" sz="1300" dirty="0"/>
              <a:t>distance (for travel costs</a:t>
            </a:r>
            <a:r>
              <a:rPr lang="en-GB" sz="1300" dirty="0" smtClean="0"/>
              <a:t>), duration for </a:t>
            </a:r>
            <a:r>
              <a:rPr lang="en-GB" sz="1300" dirty="0"/>
              <a:t>costs of </a:t>
            </a:r>
            <a:r>
              <a:rPr lang="en-GB" sz="1300" dirty="0" smtClean="0"/>
              <a:t>stay and type of participant</a:t>
            </a:r>
            <a:endParaRPr lang="en-GB" sz="1300" dirty="0"/>
          </a:p>
          <a:p>
            <a:pPr marL="457200" lvl="1" indent="0" algn="just">
              <a:spcBef>
                <a:spcPts val="0"/>
              </a:spcBef>
              <a:buNone/>
            </a:pPr>
            <a:endParaRPr lang="en-GB" sz="1300" b="1" i="1" kern="1200" dirty="0" smtClean="0">
              <a:solidFill>
                <a:srgbClr val="FF0000"/>
              </a:solidFill>
              <a:latin typeface="Arial" charset="0"/>
            </a:endParaRPr>
          </a:p>
          <a:p>
            <a:pPr marL="457200" lvl="1" indent="0" algn="just">
              <a:spcBef>
                <a:spcPts val="0"/>
              </a:spcBef>
              <a:buNone/>
            </a:pPr>
            <a:r>
              <a:rPr lang="en-GB" sz="1300" b="1" i="1" kern="1200" dirty="0" smtClean="0">
                <a:solidFill>
                  <a:srgbClr val="FF0000"/>
                </a:solidFill>
                <a:latin typeface="Arial" charset="0"/>
              </a:rPr>
              <a:t>Prior authorisation for </a:t>
            </a:r>
            <a:r>
              <a:rPr lang="en-GB" sz="1300" b="1" i="1" kern="1200" dirty="0">
                <a:solidFill>
                  <a:srgbClr val="FF0000"/>
                </a:solidFill>
                <a:latin typeface="Arial" charset="0"/>
              </a:rPr>
              <a:t>activities </a:t>
            </a:r>
            <a:r>
              <a:rPr lang="en-GB" sz="1300" b="1" i="1" kern="1200" dirty="0" smtClean="0">
                <a:solidFill>
                  <a:srgbClr val="FF0000"/>
                </a:solidFill>
                <a:latin typeface="Arial" charset="0"/>
              </a:rPr>
              <a:t>not </a:t>
            </a:r>
            <a:r>
              <a:rPr lang="en-GB" sz="1300" b="1" i="1" kern="1200" dirty="0">
                <a:solidFill>
                  <a:srgbClr val="FF0000"/>
                </a:solidFill>
                <a:latin typeface="Arial" charset="0"/>
              </a:rPr>
              <a:t>taking place in countries represented in the partnership</a:t>
            </a:r>
          </a:p>
          <a:p>
            <a:pPr marL="457200" lvl="1" indent="0">
              <a:spcBef>
                <a:spcPts val="0"/>
              </a:spcBef>
              <a:buNone/>
            </a:pPr>
            <a:r>
              <a:rPr lang="en-GB" sz="1300" b="1" i="1" kern="1200" dirty="0">
                <a:solidFill>
                  <a:srgbClr val="FF0000"/>
                </a:solidFill>
                <a:latin typeface="Arial" charset="0"/>
              </a:rPr>
              <a:t>Prior authorisation for activities not described in the </a:t>
            </a:r>
            <a:r>
              <a:rPr lang="en-GB" sz="1300" b="1" i="1" kern="1200" dirty="0" smtClean="0">
                <a:solidFill>
                  <a:srgbClr val="FF0000"/>
                </a:solidFill>
                <a:latin typeface="Arial" charset="0"/>
              </a:rPr>
              <a:t>Guidelines (section 3.3.1.2)</a:t>
            </a:r>
          </a:p>
          <a:p>
            <a:pPr marL="457200" lvl="1" indent="0">
              <a:spcBef>
                <a:spcPts val="0"/>
              </a:spcBef>
              <a:buNone/>
            </a:pPr>
            <a:endParaRPr lang="en-GB" sz="1300" b="1" i="1" kern="1200" dirty="0">
              <a:solidFill>
                <a:srgbClr val="FF0000"/>
              </a:solidFill>
              <a:latin typeface="Arial" charset="0"/>
            </a:endParaRPr>
          </a:p>
          <a:p>
            <a:r>
              <a:rPr lang="en-GB" sz="1300" b="1" dirty="0" smtClean="0"/>
              <a:t>Who may benefit? </a:t>
            </a:r>
          </a:p>
          <a:p>
            <a:r>
              <a:rPr lang="en-GB" sz="1300" b="1" dirty="0" smtClean="0">
                <a:solidFill>
                  <a:srgbClr val="FF0000"/>
                </a:solidFill>
              </a:rPr>
              <a:t>Staff</a:t>
            </a:r>
            <a:endParaRPr lang="en-GB" sz="1300" b="1" dirty="0">
              <a:solidFill>
                <a:srgbClr val="FF0000"/>
              </a:solidFill>
            </a:endParaRPr>
          </a:p>
          <a:p>
            <a:pPr lvl="1" algn="just"/>
            <a:r>
              <a:rPr lang="en-GB" sz="1300" dirty="0" smtClean="0"/>
              <a:t>Under contract </a:t>
            </a:r>
            <a:r>
              <a:rPr lang="en-GB" sz="1300" dirty="0"/>
              <a:t>with </a:t>
            </a:r>
            <a:r>
              <a:rPr lang="en-GB" sz="1300" dirty="0" smtClean="0"/>
              <a:t>beneficiary </a:t>
            </a:r>
            <a:r>
              <a:rPr lang="en-GB" sz="1300" dirty="0"/>
              <a:t>institutions and involved in the </a:t>
            </a:r>
            <a:r>
              <a:rPr lang="en-GB" sz="1300" dirty="0" smtClean="0"/>
              <a:t>project</a:t>
            </a:r>
          </a:p>
          <a:p>
            <a:pPr lvl="1" algn="just"/>
            <a:r>
              <a:rPr lang="en-GB" sz="1300" dirty="0" smtClean="0"/>
              <a:t>Travels intended </a:t>
            </a:r>
            <a:r>
              <a:rPr lang="en-GB" sz="1300" dirty="0"/>
              <a:t>for </a:t>
            </a:r>
            <a:r>
              <a:rPr lang="en-GB" sz="1300" dirty="0" smtClean="0"/>
              <a:t>the activities listed in the Guidelines</a:t>
            </a:r>
          </a:p>
          <a:p>
            <a:pPr lvl="1" algn="just"/>
            <a:r>
              <a:rPr lang="en-GB" sz="1300" dirty="0" smtClean="0"/>
              <a:t>Duration: Max. 3 months</a:t>
            </a:r>
          </a:p>
          <a:p>
            <a:pPr marL="342900" lvl="1" indent="-342900">
              <a:buClr>
                <a:schemeClr val="bg1"/>
              </a:buClr>
            </a:pPr>
            <a:r>
              <a:rPr lang="en-GB" sz="1300" i="1" dirty="0" smtClean="0">
                <a:solidFill>
                  <a:srgbClr val="FF0000"/>
                </a:solidFill>
                <a:ea typeface="+mn-ea"/>
                <a:cs typeface="+mn-cs"/>
              </a:rPr>
              <a:t>Students</a:t>
            </a:r>
          </a:p>
          <a:p>
            <a:pPr lvl="1"/>
            <a:r>
              <a:rPr lang="en-GB" sz="1300" dirty="0" smtClean="0"/>
              <a:t>Registered </a:t>
            </a:r>
            <a:r>
              <a:rPr lang="en-GB" sz="1300" dirty="0"/>
              <a:t>in one of the beneficiary </a:t>
            </a:r>
            <a:r>
              <a:rPr lang="en-GB" sz="1300" dirty="0" smtClean="0"/>
              <a:t>institutions</a:t>
            </a:r>
          </a:p>
          <a:p>
            <a:pPr lvl="1"/>
            <a:r>
              <a:rPr lang="en-GB" sz="1300" dirty="0" smtClean="0"/>
              <a:t>Targeted </a:t>
            </a:r>
            <a:r>
              <a:rPr lang="en-GB" sz="1300" dirty="0"/>
              <a:t>mainly at Partner Country students and intended for </a:t>
            </a:r>
            <a:r>
              <a:rPr lang="en-GB" sz="1300" dirty="0" smtClean="0"/>
              <a:t>activities </a:t>
            </a:r>
            <a:r>
              <a:rPr lang="en-GB" sz="1300" dirty="0"/>
              <a:t>listed in the Guidelines </a:t>
            </a:r>
            <a:r>
              <a:rPr lang="en-GB" sz="1300" dirty="0" smtClean="0"/>
              <a:t>(</a:t>
            </a:r>
            <a:r>
              <a:rPr lang="en-GB" sz="1300" dirty="0"/>
              <a:t>overview table</a:t>
            </a:r>
            <a:r>
              <a:rPr lang="en-GB" sz="1300" dirty="0" smtClean="0"/>
              <a:t>)</a:t>
            </a:r>
          </a:p>
          <a:p>
            <a:pPr lvl="1"/>
            <a:r>
              <a:rPr lang="en-GB" sz="1300" dirty="0" smtClean="0"/>
              <a:t>Duration: Min. 2 weeks – Max. 3 months (Max. 1 week for short term activities linked to the management of the project)</a:t>
            </a:r>
          </a:p>
          <a:p>
            <a:pPr lvl="1"/>
            <a:endParaRPr lang="en-GB" sz="1300" dirty="0"/>
          </a:p>
          <a:p>
            <a:pPr marL="342900" lvl="1" indent="-342900">
              <a:buClr>
                <a:schemeClr val="bg1"/>
              </a:buClr>
            </a:pPr>
            <a:endParaRPr lang="en-GB" sz="1300" i="1" dirty="0">
              <a:ea typeface="+mn-ea"/>
              <a:cs typeface="+mn-cs"/>
            </a:endParaRPr>
          </a:p>
          <a:p>
            <a:pPr marL="457200" lvl="1" indent="0">
              <a:buNone/>
            </a:pPr>
            <a:endParaRPr lang="en-GB" sz="1300" dirty="0"/>
          </a:p>
        </p:txBody>
      </p:sp>
      <p:sp>
        <p:nvSpPr>
          <p:cNvPr id="2" name="Slide Number Placeholder 1"/>
          <p:cNvSpPr>
            <a:spLocks noGrp="1"/>
          </p:cNvSpPr>
          <p:nvPr>
            <p:ph type="sldNum" sz="quarter" idx="11"/>
          </p:nvPr>
        </p:nvSpPr>
        <p:spPr/>
        <p:txBody>
          <a:bodyPr/>
          <a:lstStyle/>
          <a:p>
            <a:fld id="{14F0E55B-1EBF-4C63-9883-404455EB20A7}" type="slidenum">
              <a:rPr lang="en-GB" altLang="en-US" smtClean="0"/>
              <a:pPr/>
              <a:t>15</a:t>
            </a:fld>
            <a:endParaRPr lang="en-GB" altLang="en-US"/>
          </a:p>
        </p:txBody>
      </p:sp>
      <p:sp>
        <p:nvSpPr>
          <p:cNvPr id="4" name="Right Arrow 3"/>
          <p:cNvSpPr/>
          <p:nvPr/>
        </p:nvSpPr>
        <p:spPr bwMode="auto">
          <a:xfrm>
            <a:off x="2843808" y="2708920"/>
            <a:ext cx="216024" cy="216024"/>
          </a:xfrm>
          <a:prstGeom prst="rightArrow">
            <a:avLst/>
          </a:prstGeom>
          <a:solidFill>
            <a:schemeClr val="tx2"/>
          </a:solidFill>
          <a:ln>
            <a:noFill/>
          </a:ln>
          <a:effectLs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F5494"/>
              </a:solidFill>
              <a:effectLst/>
              <a:latin typeface="Verdana" pitchFamily="34" charset="0"/>
            </a:endParaRPr>
          </a:p>
        </p:txBody>
      </p:sp>
    </p:spTree>
    <p:extLst>
      <p:ext uri="{BB962C8B-B14F-4D97-AF65-F5344CB8AC3E}">
        <p14:creationId xmlns:p14="http://schemas.microsoft.com/office/powerpoint/2010/main" val="37770782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395288" y="1339851"/>
            <a:ext cx="8229600" cy="432966"/>
          </a:xfrm>
        </p:spPr>
        <p:txBody>
          <a:bodyPr/>
          <a:lstStyle/>
          <a:p>
            <a:pPr marL="0" indent="0" algn="ctr"/>
            <a:r>
              <a:rPr lang="fr-BE" dirty="0" smtClean="0"/>
              <a:t/>
            </a:r>
            <a:br>
              <a:rPr lang="fr-BE" dirty="0" smtClean="0"/>
            </a:br>
            <a:r>
              <a:rPr lang="en-GB" sz="3200" dirty="0" smtClean="0"/>
              <a:t> </a:t>
            </a:r>
            <a:br>
              <a:rPr lang="en-GB" sz="3200" dirty="0" smtClean="0"/>
            </a:br>
            <a:r>
              <a:rPr lang="en-GB" sz="3200" dirty="0" smtClean="0"/>
              <a:t/>
            </a:r>
            <a:br>
              <a:rPr lang="en-GB" sz="3200" dirty="0" smtClean="0"/>
            </a:br>
            <a:r>
              <a:rPr lang="en-GB" sz="2200" dirty="0" smtClean="0">
                <a:solidFill>
                  <a:srgbClr val="FF0000"/>
                </a:solidFill>
              </a:rPr>
              <a:t>Travel and </a:t>
            </a:r>
            <a:r>
              <a:rPr lang="en-GB" sz="2200" dirty="0">
                <a:solidFill>
                  <a:srgbClr val="FF0000"/>
                </a:solidFill>
              </a:rPr>
              <a:t>Costs of Stay </a:t>
            </a:r>
            <a:r>
              <a:rPr lang="en-GB" sz="2200" dirty="0" smtClean="0">
                <a:solidFill>
                  <a:srgbClr val="FF0000"/>
                </a:solidFill>
              </a:rPr>
              <a:t>- Supporting documents</a:t>
            </a:r>
            <a:r>
              <a:rPr lang="en-GB" sz="1800" dirty="0"/>
              <a:t/>
            </a:r>
            <a:br>
              <a:rPr lang="en-GB" sz="1800" dirty="0"/>
            </a:br>
            <a:r>
              <a:rPr lang="en-GB" sz="1800" dirty="0">
                <a:solidFill>
                  <a:srgbClr val="FF0000"/>
                </a:solidFill>
              </a:rPr>
              <a:t/>
            </a:r>
            <a:br>
              <a:rPr lang="en-GB" sz="1800" dirty="0">
                <a:solidFill>
                  <a:srgbClr val="FF0000"/>
                </a:solidFill>
              </a:rPr>
            </a:br>
            <a:r>
              <a:rPr lang="en-GB" dirty="0" smtClean="0"/>
              <a:t/>
            </a:r>
            <a:br>
              <a:rPr lang="en-GB" dirty="0" smtClean="0"/>
            </a:br>
            <a:endParaRPr lang="en-US" altLang="en-US" dirty="0"/>
          </a:p>
        </p:txBody>
      </p:sp>
      <p:sp>
        <p:nvSpPr>
          <p:cNvPr id="83971" name="Rectangle 3"/>
          <p:cNvSpPr>
            <a:spLocks noGrp="1" noChangeArrowheads="1"/>
          </p:cNvSpPr>
          <p:nvPr>
            <p:ph idx="1"/>
          </p:nvPr>
        </p:nvSpPr>
        <p:spPr>
          <a:xfrm>
            <a:off x="457200" y="2132857"/>
            <a:ext cx="8229600" cy="4392487"/>
          </a:xfrm>
        </p:spPr>
        <p:txBody>
          <a:bodyPr/>
          <a:lstStyle/>
          <a:p>
            <a:pPr marL="0" indent="0">
              <a:buNone/>
            </a:pPr>
            <a:endParaRPr lang="en-GB" sz="1400" b="1" dirty="0" smtClean="0">
              <a:solidFill>
                <a:schemeClr val="tx1"/>
              </a:solidFill>
            </a:endParaRPr>
          </a:p>
          <a:p>
            <a:pPr marL="0" indent="0">
              <a:buNone/>
            </a:pPr>
            <a:r>
              <a:rPr lang="en-GB" sz="14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Justification for the following elements:</a:t>
            </a:r>
          </a:p>
          <a:p>
            <a:pPr marL="0" indent="0">
              <a:buNone/>
            </a:pPr>
            <a:r>
              <a:rPr lang="en-GB" sz="1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 Journeys actually took place</a:t>
            </a:r>
          </a:p>
          <a:p>
            <a:pPr marL="0" indent="0">
              <a:buNone/>
            </a:pPr>
            <a:r>
              <a:rPr lang="en-GB" sz="1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 Journeys connected </a:t>
            </a:r>
            <a:r>
              <a:rPr lang="en-GB" sz="1400" dirty="0">
                <a:solidFill>
                  <a:schemeClr val="tx1"/>
                </a:solidFill>
                <a:latin typeface="Verdana" panose="020B0604030504040204" pitchFamily="34" charset="0"/>
                <a:ea typeface="Verdana" panose="020B0604030504040204" pitchFamily="34" charset="0"/>
                <a:cs typeface="Verdana" panose="020B0604030504040204" pitchFamily="34" charset="0"/>
              </a:rPr>
              <a:t>to specific and </a:t>
            </a:r>
            <a:r>
              <a:rPr lang="en-GB" sz="1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identifiable </a:t>
            </a:r>
            <a:r>
              <a:rPr lang="en-GB" sz="1400" dirty="0">
                <a:solidFill>
                  <a:schemeClr val="tx1"/>
                </a:solidFill>
                <a:latin typeface="Verdana" panose="020B0604030504040204" pitchFamily="34" charset="0"/>
                <a:ea typeface="Verdana" panose="020B0604030504040204" pitchFamily="34" charset="0"/>
                <a:cs typeface="Verdana" panose="020B0604030504040204" pitchFamily="34" charset="0"/>
              </a:rPr>
              <a:t>project-related </a:t>
            </a:r>
            <a:r>
              <a:rPr lang="en-GB" sz="1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activities</a:t>
            </a:r>
          </a:p>
          <a:p>
            <a:pPr marL="457200" lvl="1" indent="0"/>
            <a:endParaRPr lang="en-GB" sz="1400" b="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indent="-222250">
              <a:buNone/>
            </a:pPr>
            <a:r>
              <a:rPr lang="en-GB" sz="14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To </a:t>
            </a:r>
            <a:r>
              <a:rPr lang="en-GB" sz="1400" b="1" dirty="0">
                <a:solidFill>
                  <a:srgbClr val="002060"/>
                </a:solidFill>
                <a:latin typeface="Verdana" panose="020B0604030504040204" pitchFamily="34" charset="0"/>
                <a:ea typeface="Verdana" panose="020B0604030504040204" pitchFamily="34" charset="0"/>
                <a:cs typeface="Verdana" panose="020B0604030504040204" pitchFamily="34" charset="0"/>
              </a:rPr>
              <a:t>be retained with </a:t>
            </a:r>
            <a:r>
              <a:rPr lang="en-GB" sz="14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project accounts:</a:t>
            </a:r>
            <a:endParaRPr lang="en-GB" sz="1400" b="1" dirty="0">
              <a:solidFill>
                <a:srgbClr val="002060"/>
              </a:solidFill>
              <a:latin typeface="Verdana" panose="020B0604030504040204" pitchFamily="34" charset="0"/>
              <a:ea typeface="Verdana" panose="020B0604030504040204" pitchFamily="34" charset="0"/>
              <a:cs typeface="Verdana" panose="020B0604030504040204" pitchFamily="34" charset="0"/>
            </a:endParaRPr>
          </a:p>
          <a:p>
            <a:pPr marL="0" indent="-222250">
              <a:buNone/>
            </a:pPr>
            <a:r>
              <a:rPr lang="en-GB" sz="1400" cap="small" dirty="0" smtClean="0">
                <a:solidFill>
                  <a:schemeClr val="tx1"/>
                </a:solidFill>
                <a:latin typeface="Verdana" panose="020B0604030504040204" pitchFamily="34" charset="0"/>
                <a:ea typeface="Verdana" panose="020B0604030504040204" pitchFamily="34" charset="0"/>
                <a:cs typeface="Verdana" panose="020B0604030504040204" pitchFamily="34" charset="0"/>
              </a:rPr>
              <a:t>Individual </a:t>
            </a:r>
            <a:r>
              <a:rPr lang="en-GB" sz="1400" cap="small" dirty="0">
                <a:solidFill>
                  <a:schemeClr val="tx1"/>
                </a:solidFill>
                <a:latin typeface="Verdana" panose="020B0604030504040204" pitchFamily="34" charset="0"/>
                <a:ea typeface="Verdana" panose="020B0604030504040204" pitchFamily="34" charset="0"/>
                <a:cs typeface="Verdana" panose="020B0604030504040204" pitchFamily="34" charset="0"/>
              </a:rPr>
              <a:t>Travel </a:t>
            </a:r>
            <a:r>
              <a:rPr lang="en-GB" sz="1400" cap="small" dirty="0" smtClean="0">
                <a:solidFill>
                  <a:schemeClr val="tx1"/>
                </a:solidFill>
                <a:latin typeface="Verdana" panose="020B0604030504040204" pitchFamily="34" charset="0"/>
                <a:ea typeface="Verdana" panose="020B0604030504040204" pitchFamily="34" charset="0"/>
                <a:cs typeface="Verdana" panose="020B0604030504040204" pitchFamily="34" charset="0"/>
              </a:rPr>
              <a:t>Report + </a:t>
            </a:r>
            <a:r>
              <a:rPr lang="en-GB" sz="1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Supporting documents </a:t>
            </a:r>
            <a:r>
              <a:rPr lang="en-GB" sz="1400" i="1" dirty="0" smtClean="0">
                <a:solidFill>
                  <a:schemeClr val="tx1"/>
                </a:solidFill>
                <a:latin typeface="Verdana" panose="020B0604030504040204" pitchFamily="34" charset="0"/>
                <a:ea typeface="Verdana" panose="020B0604030504040204" pitchFamily="34" charset="0"/>
                <a:cs typeface="Verdana" panose="020B0604030504040204" pitchFamily="34" charset="0"/>
              </a:rPr>
              <a:t>(</a:t>
            </a:r>
            <a:r>
              <a:rPr lang="en-GB" sz="1400" i="1" dirty="0">
                <a:solidFill>
                  <a:schemeClr val="tx1"/>
                </a:solidFill>
                <a:latin typeface="Verdana" panose="020B0604030504040204" pitchFamily="34" charset="0"/>
                <a:ea typeface="Verdana" panose="020B0604030504040204" pitchFamily="34" charset="0"/>
                <a:cs typeface="Verdana" panose="020B0604030504040204" pitchFamily="34" charset="0"/>
              </a:rPr>
              <a:t>e.g. travel tickets, boarding </a:t>
            </a:r>
            <a:r>
              <a:rPr lang="en-GB" sz="1400" i="1" dirty="0" smtClean="0">
                <a:solidFill>
                  <a:schemeClr val="tx1"/>
                </a:solidFill>
                <a:latin typeface="Verdana" panose="020B0604030504040204" pitchFamily="34" charset="0"/>
                <a:ea typeface="Verdana" panose="020B0604030504040204" pitchFamily="34" charset="0"/>
                <a:cs typeface="Verdana" panose="020B0604030504040204" pitchFamily="34" charset="0"/>
              </a:rPr>
              <a:t>passes, </a:t>
            </a:r>
            <a:r>
              <a:rPr lang="en-GB" sz="1400" i="1" dirty="0">
                <a:solidFill>
                  <a:schemeClr val="tx1"/>
                </a:solidFill>
                <a:latin typeface="Verdana" panose="020B0604030504040204" pitchFamily="34" charset="0"/>
                <a:ea typeface="Verdana" panose="020B0604030504040204" pitchFamily="34" charset="0"/>
                <a:cs typeface="Verdana" panose="020B0604030504040204" pitchFamily="34" charset="0"/>
              </a:rPr>
              <a:t>invoices, receipts, proof of attendance in meetings and/or events, agendas, tangible outputs/products, minutes of meetings</a:t>
            </a:r>
            <a:r>
              <a:rPr lang="en-GB" sz="1400" i="1" dirty="0" smtClean="0">
                <a:solidFill>
                  <a:schemeClr val="tx1"/>
                </a:solidFill>
                <a:latin typeface="Verdana" panose="020B0604030504040204" pitchFamily="34" charset="0"/>
                <a:ea typeface="Verdana" panose="020B0604030504040204" pitchFamily="34" charset="0"/>
                <a:cs typeface="Verdana" panose="020B0604030504040204" pitchFamily="34" charset="0"/>
              </a:rPr>
              <a:t>)</a:t>
            </a:r>
          </a:p>
          <a:p>
            <a:pPr marL="57150" indent="0" algn="just">
              <a:buNone/>
            </a:pPr>
            <a:endParaRPr lang="en-GB" sz="1400" dirty="0">
              <a:solidFill>
                <a:schemeClr val="tx1"/>
              </a:solidFill>
              <a:latin typeface="Verdana" panose="020B0604030504040204" pitchFamily="34" charset="0"/>
              <a:ea typeface="Verdana" panose="020B0604030504040204" pitchFamily="34" charset="0"/>
              <a:cs typeface="Verdana" panose="020B0604030504040204" pitchFamily="34" charset="0"/>
            </a:endParaRPr>
          </a:p>
          <a:p>
            <a:pPr marL="0" indent="-222250">
              <a:buNone/>
            </a:pPr>
            <a:r>
              <a:rPr lang="en-GB" sz="14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To </a:t>
            </a:r>
            <a:r>
              <a:rPr lang="en-GB" sz="1400" b="1" dirty="0">
                <a:solidFill>
                  <a:srgbClr val="002060"/>
                </a:solidFill>
                <a:latin typeface="Verdana" panose="020B0604030504040204" pitchFamily="34" charset="0"/>
                <a:ea typeface="Verdana" panose="020B0604030504040204" pitchFamily="34" charset="0"/>
                <a:cs typeface="Verdana" panose="020B0604030504040204" pitchFamily="34" charset="0"/>
              </a:rPr>
              <a:t>be provided with </a:t>
            </a:r>
            <a:r>
              <a:rPr lang="en-GB" sz="14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Final </a:t>
            </a:r>
            <a:r>
              <a:rPr lang="en-GB" sz="1400" b="1" dirty="0">
                <a:solidFill>
                  <a:srgbClr val="002060"/>
                </a:solidFill>
                <a:latin typeface="Verdana" panose="020B0604030504040204" pitchFamily="34" charset="0"/>
                <a:ea typeface="Verdana" panose="020B0604030504040204" pitchFamily="34" charset="0"/>
                <a:cs typeface="Verdana" panose="020B0604030504040204" pitchFamily="34" charset="0"/>
              </a:rPr>
              <a:t>Financial </a:t>
            </a:r>
            <a:r>
              <a:rPr lang="en-GB" sz="1400" b="1" dirty="0" smtClean="0">
                <a:solidFill>
                  <a:srgbClr val="002060"/>
                </a:solidFill>
                <a:latin typeface="Verdana" panose="020B0604030504040204" pitchFamily="34" charset="0"/>
                <a:ea typeface="Verdana" panose="020B0604030504040204" pitchFamily="34" charset="0"/>
                <a:cs typeface="Verdana" panose="020B0604030504040204" pitchFamily="34" charset="0"/>
              </a:rPr>
              <a:t>statement:</a:t>
            </a:r>
          </a:p>
          <a:p>
            <a:pPr marL="0" indent="-222250">
              <a:buNone/>
            </a:pPr>
            <a:r>
              <a:rPr lang="en-GB" sz="14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Any </a:t>
            </a:r>
            <a:r>
              <a:rPr lang="en-GB" sz="1400" dirty="0">
                <a:solidFill>
                  <a:schemeClr val="tx1"/>
                </a:solidFill>
                <a:latin typeface="Verdana" panose="020B0604030504040204" pitchFamily="34" charset="0"/>
                <a:ea typeface="Verdana" panose="020B0604030504040204" pitchFamily="34" charset="0"/>
                <a:cs typeface="Verdana" panose="020B0604030504040204" pitchFamily="34" charset="0"/>
              </a:rPr>
              <a:t>prior authorisation from the Agency</a:t>
            </a:r>
          </a:p>
          <a:p>
            <a:pPr marL="0" indent="0" algn="ctr">
              <a:buNone/>
            </a:pPr>
            <a:r>
              <a:rPr lang="en-GB" sz="1400" i="0" dirty="0">
                <a:solidFill>
                  <a:schemeClr val="tx1"/>
                </a:solidFill>
              </a:rPr>
              <a:t> </a:t>
            </a:r>
          </a:p>
        </p:txBody>
      </p:sp>
      <p:sp>
        <p:nvSpPr>
          <p:cNvPr id="2" name="Slide Number Placeholder 1"/>
          <p:cNvSpPr>
            <a:spLocks noGrp="1"/>
          </p:cNvSpPr>
          <p:nvPr>
            <p:ph type="sldNum" sz="quarter" idx="11"/>
          </p:nvPr>
        </p:nvSpPr>
        <p:spPr/>
        <p:txBody>
          <a:bodyPr/>
          <a:lstStyle/>
          <a:p>
            <a:fld id="{14F0E55B-1EBF-4C63-9883-404455EB20A7}" type="slidenum">
              <a:rPr lang="en-GB" altLang="en-US" smtClean="0"/>
              <a:pPr/>
              <a:t>16</a:t>
            </a:fld>
            <a:endParaRPr lang="en-GB" altLang="en-US"/>
          </a:p>
        </p:txBody>
      </p:sp>
    </p:spTree>
    <p:extLst>
      <p:ext uri="{BB962C8B-B14F-4D97-AF65-F5344CB8AC3E}">
        <p14:creationId xmlns:p14="http://schemas.microsoft.com/office/powerpoint/2010/main" val="12432951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395288" y="1124744"/>
            <a:ext cx="8229600" cy="720081"/>
          </a:xfrm>
        </p:spPr>
        <p:txBody>
          <a:bodyPr/>
          <a:lstStyle/>
          <a:p>
            <a:pPr algn="ctr"/>
            <a:r>
              <a:rPr lang="fr-BE" dirty="0" smtClean="0"/>
              <a:t/>
            </a:r>
            <a:br>
              <a:rPr lang="fr-BE" dirty="0" smtClean="0"/>
            </a:br>
            <a:r>
              <a:rPr lang="en-GB" sz="3200" dirty="0" smtClean="0"/>
              <a:t> </a:t>
            </a:r>
            <a:br>
              <a:rPr lang="en-GB" sz="3200" dirty="0" smtClean="0"/>
            </a:br>
            <a:r>
              <a:rPr lang="en-GB" sz="2300" i="1" kern="1200" dirty="0" smtClean="0">
                <a:solidFill>
                  <a:schemeClr val="accent5">
                    <a:lumMod val="75000"/>
                  </a:schemeClr>
                </a:solidFill>
              </a:rPr>
              <a:t> </a:t>
            </a:r>
            <a:r>
              <a:rPr lang="en-GB" sz="2300" dirty="0" smtClean="0">
                <a:solidFill>
                  <a:srgbClr val="FF0000"/>
                </a:solidFill>
              </a:rPr>
              <a:t>Travel costs: specific </a:t>
            </a:r>
            <a:r>
              <a:rPr lang="en-GB" sz="2300" dirty="0">
                <a:solidFill>
                  <a:srgbClr val="FF0000"/>
                </a:solidFill>
              </a:rPr>
              <a:t>rules</a:t>
            </a:r>
            <a:br>
              <a:rPr lang="en-GB" sz="2300" dirty="0">
                <a:solidFill>
                  <a:srgbClr val="FF0000"/>
                </a:solidFill>
              </a:rPr>
            </a:br>
            <a:r>
              <a:rPr lang="en-GB" altLang="en-US" sz="2300" dirty="0">
                <a:solidFill>
                  <a:srgbClr val="FF0000"/>
                </a:solidFill>
              </a:rPr>
              <a:t/>
            </a:r>
            <a:br>
              <a:rPr lang="en-GB" altLang="en-US" sz="2300" dirty="0">
                <a:solidFill>
                  <a:srgbClr val="FF0000"/>
                </a:solidFill>
              </a:rPr>
            </a:br>
            <a:endParaRPr lang="en-US" altLang="en-US" dirty="0"/>
          </a:p>
        </p:txBody>
      </p:sp>
      <p:sp>
        <p:nvSpPr>
          <p:cNvPr id="83971" name="Rectangle 3"/>
          <p:cNvSpPr>
            <a:spLocks noGrp="1" noChangeArrowheads="1"/>
          </p:cNvSpPr>
          <p:nvPr>
            <p:ph idx="1"/>
          </p:nvPr>
        </p:nvSpPr>
        <p:spPr>
          <a:xfrm>
            <a:off x="457200" y="1772816"/>
            <a:ext cx="8229600" cy="4680519"/>
          </a:xfrm>
        </p:spPr>
        <p:txBody>
          <a:bodyPr/>
          <a:lstStyle/>
          <a:p>
            <a:pPr lvl="1"/>
            <a:endParaRPr lang="en-GB" sz="1200" dirty="0" smtClean="0"/>
          </a:p>
          <a:p>
            <a:pPr marL="266700" lvl="1" indent="0">
              <a:buNone/>
            </a:pPr>
            <a:r>
              <a:rPr lang="en-GB" sz="1200" dirty="0" smtClean="0"/>
              <a:t>Staff/students from </a:t>
            </a:r>
            <a:r>
              <a:rPr lang="en-GB" sz="1200" dirty="0"/>
              <a:t>place of origin (home institution within the partnership) to </a:t>
            </a:r>
            <a:r>
              <a:rPr lang="en-GB" sz="1200" dirty="0" smtClean="0"/>
              <a:t>venue </a:t>
            </a:r>
            <a:r>
              <a:rPr lang="en-GB" sz="1200" dirty="0"/>
              <a:t>of the activity and return </a:t>
            </a:r>
            <a:endParaRPr lang="en-GB" sz="1200" dirty="0" smtClean="0"/>
          </a:p>
          <a:p>
            <a:pPr marL="266700" lvl="1" indent="0">
              <a:buNone/>
            </a:pPr>
            <a:endParaRPr lang="en-GB" sz="1200" dirty="0"/>
          </a:p>
          <a:p>
            <a:pPr marL="266700" lvl="1" indent="0">
              <a:buNone/>
            </a:pPr>
            <a:r>
              <a:rPr lang="en-GB" sz="1200" dirty="0" smtClean="0"/>
              <a:t>Carried </a:t>
            </a:r>
            <a:r>
              <a:rPr lang="en-GB" sz="1200" dirty="0"/>
              <a:t>out in </a:t>
            </a:r>
            <a:r>
              <a:rPr lang="en-GB" sz="1200" dirty="0" smtClean="0"/>
              <a:t>project </a:t>
            </a:r>
            <a:r>
              <a:rPr lang="en-GB" sz="1200" dirty="0"/>
              <a:t>beneficiaries' </a:t>
            </a:r>
            <a:r>
              <a:rPr lang="en-GB" sz="1200" dirty="0" smtClean="0"/>
              <a:t>countries </a:t>
            </a:r>
            <a:r>
              <a:rPr lang="en-GB" sz="1200" dirty="0"/>
              <a:t>- </a:t>
            </a:r>
            <a:r>
              <a:rPr lang="en-GB" sz="1200" dirty="0" smtClean="0">
                <a:solidFill>
                  <a:srgbClr val="FF0000"/>
                </a:solidFill>
              </a:rPr>
              <a:t>Exceptions must </a:t>
            </a:r>
            <a:r>
              <a:rPr lang="en-GB" sz="1200" dirty="0">
                <a:solidFill>
                  <a:srgbClr val="FF0000"/>
                </a:solidFill>
              </a:rPr>
              <a:t>be authorised </a:t>
            </a:r>
          </a:p>
          <a:p>
            <a:pPr marL="266700" lvl="1" indent="0">
              <a:buNone/>
            </a:pPr>
            <a:endParaRPr lang="en-GB" sz="1400" b="0" dirty="0" smtClean="0">
              <a:solidFill>
                <a:schemeClr val="tx1"/>
              </a:solidFill>
            </a:endParaRPr>
          </a:p>
          <a:p>
            <a:pPr marL="266700" lvl="1" indent="0">
              <a:buNone/>
            </a:pPr>
            <a:r>
              <a:rPr lang="en-GB" sz="1400" dirty="0" smtClean="0">
                <a:solidFill>
                  <a:srgbClr val="FF0000"/>
                </a:solidFill>
              </a:rPr>
              <a:t>How the grant is calculated?</a:t>
            </a:r>
          </a:p>
          <a:p>
            <a:pPr marL="266700" lvl="1" indent="0" algn="just">
              <a:buNone/>
            </a:pPr>
            <a:r>
              <a:rPr lang="en-GB" sz="1400" b="0" dirty="0" smtClean="0">
                <a:solidFill>
                  <a:schemeClr val="tx1"/>
                </a:solidFill>
              </a:rPr>
              <a:t>For </a:t>
            </a:r>
            <a:r>
              <a:rPr lang="en-GB" sz="1400" b="0" dirty="0">
                <a:solidFill>
                  <a:schemeClr val="tx1"/>
                </a:solidFill>
              </a:rPr>
              <a:t>each </a:t>
            </a:r>
            <a:r>
              <a:rPr lang="en-GB" sz="1400" b="0" dirty="0" smtClean="0">
                <a:solidFill>
                  <a:schemeClr val="tx1"/>
                </a:solidFill>
              </a:rPr>
              <a:t>participant</a:t>
            </a:r>
            <a:r>
              <a:rPr lang="en-GB" sz="1400" b="0" dirty="0">
                <a:solidFill>
                  <a:schemeClr val="tx1"/>
                </a:solidFill>
              </a:rPr>
              <a:t> </a:t>
            </a:r>
            <a:r>
              <a:rPr lang="en-GB" sz="1400" b="0" dirty="0" smtClean="0">
                <a:solidFill>
                  <a:schemeClr val="tx1"/>
                </a:solidFill>
              </a:rPr>
              <a:t>and </a:t>
            </a:r>
            <a:r>
              <a:rPr lang="en-GB" sz="1400" b="0" dirty="0">
                <a:solidFill>
                  <a:schemeClr val="tx1"/>
                </a:solidFill>
              </a:rPr>
              <a:t>for each travel </a:t>
            </a:r>
            <a:r>
              <a:rPr lang="en-GB" sz="1400" b="0" dirty="0" smtClean="0">
                <a:solidFill>
                  <a:schemeClr val="tx1"/>
                </a:solidFill>
              </a:rPr>
              <a:t>      unit </a:t>
            </a:r>
            <a:r>
              <a:rPr lang="en-GB" sz="1400" b="0" dirty="0">
                <a:solidFill>
                  <a:schemeClr val="tx1"/>
                </a:solidFill>
              </a:rPr>
              <a:t>cost corresponding </a:t>
            </a:r>
            <a:r>
              <a:rPr lang="en-GB" sz="1400" b="0" dirty="0" smtClean="0">
                <a:solidFill>
                  <a:schemeClr val="tx1"/>
                </a:solidFill>
              </a:rPr>
              <a:t>to </a:t>
            </a:r>
            <a:r>
              <a:rPr lang="en-GB" sz="1400" b="0" dirty="0">
                <a:solidFill>
                  <a:schemeClr val="tx1"/>
                </a:solidFill>
              </a:rPr>
              <a:t>applicable distance </a:t>
            </a:r>
            <a:r>
              <a:rPr lang="en-GB" sz="1400" b="0" dirty="0" smtClean="0">
                <a:solidFill>
                  <a:schemeClr val="tx1"/>
                </a:solidFill>
              </a:rPr>
              <a:t>band</a:t>
            </a:r>
          </a:p>
          <a:p>
            <a:pPr marL="266700" lvl="1" indent="0" algn="ctr">
              <a:buNone/>
            </a:pPr>
            <a:r>
              <a:rPr lang="en-GB" sz="1400" b="0" u="sng" dirty="0" smtClean="0">
                <a:solidFill>
                  <a:srgbClr val="FF0000"/>
                </a:solidFill>
              </a:rPr>
              <a:t>Each </a:t>
            </a:r>
            <a:r>
              <a:rPr lang="en-GB" sz="1400" b="0" u="sng" dirty="0">
                <a:solidFill>
                  <a:srgbClr val="FF0000"/>
                </a:solidFill>
              </a:rPr>
              <a:t>unit cost corresponds to a fixed amount in Euro per travel per </a:t>
            </a:r>
            <a:r>
              <a:rPr lang="en-GB" sz="1400" b="0" u="sng" dirty="0" smtClean="0">
                <a:solidFill>
                  <a:srgbClr val="FF0000"/>
                </a:solidFill>
              </a:rPr>
              <a:t>person</a:t>
            </a:r>
            <a:endParaRPr lang="en-GB" sz="1400" b="0" u="sng" dirty="0">
              <a:solidFill>
                <a:srgbClr val="FF0000"/>
              </a:solidFill>
            </a:endParaRPr>
          </a:p>
          <a:p>
            <a:pPr marL="266700" lvl="1" indent="0">
              <a:buNone/>
            </a:pPr>
            <a:r>
              <a:rPr lang="en-GB" sz="1400" b="0" dirty="0">
                <a:solidFill>
                  <a:schemeClr val="tx1"/>
                </a:solidFill>
              </a:rPr>
              <a:t> </a:t>
            </a:r>
          </a:p>
          <a:p>
            <a:pPr marL="266700" lvl="1" indent="0">
              <a:buNone/>
            </a:pPr>
            <a:r>
              <a:rPr lang="en-GB" sz="1400" dirty="0" smtClean="0">
                <a:solidFill>
                  <a:schemeClr val="accent6">
                    <a:lumMod val="75000"/>
                  </a:schemeClr>
                </a:solidFill>
              </a:rPr>
              <a:t>1) Check travel </a:t>
            </a:r>
            <a:r>
              <a:rPr lang="en-GB" sz="1400" dirty="0">
                <a:solidFill>
                  <a:schemeClr val="accent6">
                    <a:lumMod val="75000"/>
                  </a:schemeClr>
                </a:solidFill>
              </a:rPr>
              <a:t>distance of a one-way travel </a:t>
            </a:r>
            <a:r>
              <a:rPr lang="en-GB" sz="1400" dirty="0" smtClean="0">
                <a:solidFill>
                  <a:schemeClr val="accent6">
                    <a:lumMod val="75000"/>
                  </a:schemeClr>
                </a:solidFill>
              </a:rPr>
              <a:t> </a:t>
            </a:r>
            <a:r>
              <a:rPr lang="en-GB" sz="1300" dirty="0" smtClean="0">
                <a:solidFill>
                  <a:schemeClr val="tx1"/>
                </a:solidFill>
                <a:hlinkClick r:id="rId3"/>
              </a:rPr>
              <a:t>http</a:t>
            </a:r>
            <a:r>
              <a:rPr lang="en-GB" sz="1300" dirty="0">
                <a:solidFill>
                  <a:schemeClr val="tx1"/>
                </a:solidFill>
                <a:hlinkClick r:id="rId3"/>
              </a:rPr>
              <a:t>://</a:t>
            </a:r>
            <a:r>
              <a:rPr lang="en-GB" sz="1300" dirty="0" smtClean="0">
                <a:solidFill>
                  <a:schemeClr val="tx1"/>
                </a:solidFill>
                <a:hlinkClick r:id="rId3"/>
              </a:rPr>
              <a:t>ec.europa.eu/programmes/erasmus-plus/tools/distance_en.htm</a:t>
            </a:r>
            <a:endParaRPr lang="en-GB" sz="1300" dirty="0" smtClean="0">
              <a:solidFill>
                <a:schemeClr val="tx1"/>
              </a:solidFill>
            </a:endParaRPr>
          </a:p>
          <a:p>
            <a:pPr marL="266700" lvl="1" indent="0">
              <a:buNone/>
            </a:pPr>
            <a:endParaRPr lang="en-GB" sz="1300" dirty="0" smtClean="0">
              <a:solidFill>
                <a:schemeClr val="tx1"/>
              </a:solidFill>
            </a:endParaRPr>
          </a:p>
          <a:p>
            <a:pPr marL="266700" lvl="1" indent="0">
              <a:buNone/>
            </a:pPr>
            <a:r>
              <a:rPr lang="en-GB" sz="1400" dirty="0">
                <a:solidFill>
                  <a:schemeClr val="accent6">
                    <a:lumMod val="75000"/>
                  </a:schemeClr>
                </a:solidFill>
              </a:rPr>
              <a:t>2)  Apply </a:t>
            </a:r>
            <a:r>
              <a:rPr lang="en-GB" sz="1400" dirty="0" smtClean="0">
                <a:solidFill>
                  <a:schemeClr val="accent6">
                    <a:lumMod val="75000"/>
                  </a:schemeClr>
                </a:solidFill>
              </a:rPr>
              <a:t>corresponding </a:t>
            </a:r>
            <a:r>
              <a:rPr lang="en-GB" sz="1400" dirty="0">
                <a:solidFill>
                  <a:schemeClr val="accent6">
                    <a:lumMod val="75000"/>
                  </a:schemeClr>
                </a:solidFill>
              </a:rPr>
              <a:t>unit </a:t>
            </a:r>
            <a:r>
              <a:rPr lang="en-GB" sz="1400" dirty="0" smtClean="0">
                <a:solidFill>
                  <a:schemeClr val="accent6">
                    <a:lumMod val="75000"/>
                  </a:schemeClr>
                </a:solidFill>
              </a:rPr>
              <a:t>cost</a:t>
            </a:r>
            <a:endParaRPr lang="en-GB" sz="1400" dirty="0">
              <a:solidFill>
                <a:srgbClr val="2D5EC1"/>
              </a:solidFill>
            </a:endParaRPr>
          </a:p>
          <a:p>
            <a:pPr marL="266700" lvl="1" indent="0">
              <a:buNone/>
            </a:pPr>
            <a:r>
              <a:rPr lang="en-GB" sz="1300" dirty="0">
                <a:solidFill>
                  <a:schemeClr val="accent6">
                    <a:lumMod val="75000"/>
                  </a:schemeClr>
                </a:solidFill>
              </a:rPr>
              <a:t>Each unit cost contributes to costs of travel for the round trip, regardless of the expenses actually incurred</a:t>
            </a:r>
          </a:p>
          <a:p>
            <a:pPr marL="457200" lvl="1" indent="0">
              <a:buNone/>
            </a:pPr>
            <a:r>
              <a:rPr lang="en-GB" sz="1400" b="0" dirty="0">
                <a:solidFill>
                  <a:schemeClr val="tx1"/>
                </a:solidFill>
              </a:rPr>
              <a:t> </a:t>
            </a:r>
          </a:p>
        </p:txBody>
      </p:sp>
      <p:sp>
        <p:nvSpPr>
          <p:cNvPr id="3" name="Slide Number Placeholder 2"/>
          <p:cNvSpPr>
            <a:spLocks noGrp="1"/>
          </p:cNvSpPr>
          <p:nvPr>
            <p:ph type="sldNum" sz="quarter" idx="11"/>
          </p:nvPr>
        </p:nvSpPr>
        <p:spPr/>
        <p:txBody>
          <a:bodyPr/>
          <a:lstStyle/>
          <a:p>
            <a:fld id="{14F0E55B-1EBF-4C63-9883-404455EB20A7}" type="slidenum">
              <a:rPr lang="en-GB" altLang="en-US" smtClean="0"/>
              <a:pPr/>
              <a:t>17</a:t>
            </a:fld>
            <a:endParaRPr lang="en-GB" altLang="en-US"/>
          </a:p>
        </p:txBody>
      </p:sp>
      <p:sp>
        <p:nvSpPr>
          <p:cNvPr id="2" name="Right Arrow 1"/>
          <p:cNvSpPr/>
          <p:nvPr/>
        </p:nvSpPr>
        <p:spPr bwMode="auto">
          <a:xfrm>
            <a:off x="4703440" y="3414142"/>
            <a:ext cx="385192" cy="235509"/>
          </a:xfrm>
          <a:prstGeom prst="rightArrow">
            <a:avLst/>
          </a:prstGeom>
          <a:solidFill>
            <a:schemeClr val="tx1"/>
          </a:solidFill>
          <a:ln>
            <a:noFill/>
          </a:ln>
          <a:effectLs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F5494"/>
              </a:solidFill>
              <a:effectLst/>
              <a:latin typeface="Verdana" pitchFamily="34" charset="0"/>
            </a:endParaRPr>
          </a:p>
        </p:txBody>
      </p:sp>
    </p:spTree>
    <p:extLst>
      <p:ext uri="{BB962C8B-B14F-4D97-AF65-F5344CB8AC3E}">
        <p14:creationId xmlns:p14="http://schemas.microsoft.com/office/powerpoint/2010/main" val="40668095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395288" y="1124744"/>
            <a:ext cx="8229600" cy="720081"/>
          </a:xfrm>
        </p:spPr>
        <p:txBody>
          <a:bodyPr/>
          <a:lstStyle/>
          <a:p>
            <a:pPr algn="ctr"/>
            <a:r>
              <a:rPr lang="fr-BE" dirty="0" smtClean="0"/>
              <a:t/>
            </a:r>
            <a:br>
              <a:rPr lang="fr-BE" dirty="0" smtClean="0"/>
            </a:br>
            <a:r>
              <a:rPr lang="en-GB" sz="3200" dirty="0" smtClean="0"/>
              <a:t> </a:t>
            </a:r>
            <a:br>
              <a:rPr lang="en-GB" sz="3200" dirty="0" smtClean="0"/>
            </a:br>
            <a:r>
              <a:rPr lang="en-GB" sz="2300" i="1" kern="1200" dirty="0" smtClean="0">
                <a:solidFill>
                  <a:schemeClr val="accent5">
                    <a:lumMod val="75000"/>
                  </a:schemeClr>
                </a:solidFill>
              </a:rPr>
              <a:t> </a:t>
            </a:r>
            <a:r>
              <a:rPr lang="en-GB" sz="2300" dirty="0" smtClean="0">
                <a:solidFill>
                  <a:srgbClr val="FF0000"/>
                </a:solidFill>
              </a:rPr>
              <a:t>Travel costs: specific </a:t>
            </a:r>
            <a:r>
              <a:rPr lang="en-GB" sz="2300" dirty="0">
                <a:solidFill>
                  <a:srgbClr val="FF0000"/>
                </a:solidFill>
              </a:rPr>
              <a:t>rules</a:t>
            </a:r>
            <a:br>
              <a:rPr lang="en-GB" sz="2300" dirty="0">
                <a:solidFill>
                  <a:srgbClr val="FF0000"/>
                </a:solidFill>
              </a:rPr>
            </a:br>
            <a:r>
              <a:rPr lang="en-GB" altLang="en-US" sz="2300" dirty="0">
                <a:solidFill>
                  <a:srgbClr val="FF0000"/>
                </a:solidFill>
              </a:rPr>
              <a:t/>
            </a:r>
            <a:br>
              <a:rPr lang="en-GB" altLang="en-US" sz="2300" dirty="0">
                <a:solidFill>
                  <a:srgbClr val="FF0000"/>
                </a:solidFill>
              </a:rPr>
            </a:br>
            <a:endParaRPr lang="en-US" altLang="en-US" dirty="0"/>
          </a:p>
        </p:txBody>
      </p:sp>
      <p:sp>
        <p:nvSpPr>
          <p:cNvPr id="83971" name="Rectangle 3"/>
          <p:cNvSpPr>
            <a:spLocks noGrp="1" noChangeArrowheads="1"/>
          </p:cNvSpPr>
          <p:nvPr>
            <p:ph idx="1"/>
          </p:nvPr>
        </p:nvSpPr>
        <p:spPr>
          <a:xfrm>
            <a:off x="395288" y="2060848"/>
            <a:ext cx="8291512" cy="4392487"/>
          </a:xfrm>
        </p:spPr>
        <p:txBody>
          <a:bodyPr/>
          <a:lstStyle/>
          <a:p>
            <a:pPr marL="88900" lvl="1" indent="0" algn="just">
              <a:buNone/>
            </a:pPr>
            <a:r>
              <a:rPr lang="en-GB" sz="1300" i="1" dirty="0" smtClean="0">
                <a:solidFill>
                  <a:schemeClr val="tx1"/>
                </a:solidFill>
              </a:rPr>
              <a:t>     Example:  </a:t>
            </a:r>
            <a:r>
              <a:rPr lang="en-GB" sz="1300" dirty="0" smtClean="0">
                <a:solidFill>
                  <a:srgbClr val="2D5EC1"/>
                </a:solidFill>
              </a:rPr>
              <a:t>A participant from Madrid (Spain) takes part in activity in Rome (Italy)               </a:t>
            </a:r>
          </a:p>
          <a:p>
            <a:pPr marL="88900" lvl="1" indent="0" algn="just">
              <a:buNone/>
            </a:pPr>
            <a:r>
              <a:rPr lang="en-GB" sz="1300" dirty="0">
                <a:solidFill>
                  <a:srgbClr val="2D5EC1"/>
                </a:solidFill>
              </a:rPr>
              <a:t> </a:t>
            </a:r>
            <a:r>
              <a:rPr lang="en-GB" sz="1300" dirty="0" smtClean="0">
                <a:solidFill>
                  <a:srgbClr val="2D5EC1"/>
                </a:solidFill>
              </a:rPr>
              <a:t>          distance from Madrid to </a:t>
            </a:r>
            <a:r>
              <a:rPr lang="en-GB" sz="1300" dirty="0">
                <a:solidFill>
                  <a:srgbClr val="2D5EC1"/>
                </a:solidFill>
              </a:rPr>
              <a:t>Rome </a:t>
            </a:r>
            <a:r>
              <a:rPr lang="en-GB" sz="1300" dirty="0" smtClean="0">
                <a:solidFill>
                  <a:srgbClr val="2D5EC1"/>
                </a:solidFill>
              </a:rPr>
              <a:t>(1365 </a:t>
            </a:r>
            <a:r>
              <a:rPr lang="en-GB" sz="1300" dirty="0">
                <a:solidFill>
                  <a:srgbClr val="2D5EC1"/>
                </a:solidFill>
              </a:rPr>
              <a:t>Km</a:t>
            </a:r>
            <a:r>
              <a:rPr lang="en-GB" sz="1300" dirty="0" smtClean="0">
                <a:solidFill>
                  <a:srgbClr val="2D5EC1"/>
                </a:solidFill>
              </a:rPr>
              <a:t>) + </a:t>
            </a:r>
            <a:r>
              <a:rPr lang="en-GB" sz="1300" dirty="0">
                <a:solidFill>
                  <a:srgbClr val="2D5EC1"/>
                </a:solidFill>
              </a:rPr>
              <a:t>apply </a:t>
            </a:r>
            <a:r>
              <a:rPr lang="en-GB" sz="1300" dirty="0" smtClean="0">
                <a:solidFill>
                  <a:srgbClr val="2D5EC1"/>
                </a:solidFill>
              </a:rPr>
              <a:t>unit </a:t>
            </a:r>
            <a:r>
              <a:rPr lang="en-GB" sz="1300" dirty="0">
                <a:solidFill>
                  <a:srgbClr val="2D5EC1"/>
                </a:solidFill>
              </a:rPr>
              <a:t>cost </a:t>
            </a:r>
            <a:r>
              <a:rPr lang="en-GB" sz="1300" dirty="0" smtClean="0">
                <a:solidFill>
                  <a:srgbClr val="2D5EC1"/>
                </a:solidFill>
              </a:rPr>
              <a:t>(distance band 500/1999 </a:t>
            </a:r>
            <a:r>
              <a:rPr lang="en-GB" sz="1300" dirty="0">
                <a:solidFill>
                  <a:srgbClr val="2D5EC1"/>
                </a:solidFill>
              </a:rPr>
              <a:t>Km</a:t>
            </a:r>
            <a:r>
              <a:rPr lang="en-GB" sz="1300" dirty="0" smtClean="0">
                <a:solidFill>
                  <a:srgbClr val="2D5EC1"/>
                </a:solidFill>
              </a:rPr>
              <a:t>): fixed </a:t>
            </a:r>
            <a:r>
              <a:rPr lang="en-GB" sz="1300" dirty="0">
                <a:solidFill>
                  <a:srgbClr val="2D5EC1"/>
                </a:solidFill>
              </a:rPr>
              <a:t>contribution of 275 Euro covering </a:t>
            </a:r>
            <a:r>
              <a:rPr lang="en-GB" sz="1300" u="sng" dirty="0">
                <a:solidFill>
                  <a:srgbClr val="2D5EC1"/>
                </a:solidFill>
              </a:rPr>
              <a:t>travel from Madrid to Rome and </a:t>
            </a:r>
            <a:r>
              <a:rPr lang="en-GB" sz="1300" u="sng" dirty="0" smtClean="0">
                <a:solidFill>
                  <a:srgbClr val="2D5EC1"/>
                </a:solidFill>
              </a:rPr>
              <a:t>return</a:t>
            </a:r>
            <a:endParaRPr lang="en-GB" sz="1300" u="sng" dirty="0">
              <a:solidFill>
                <a:srgbClr val="2D5EC1"/>
              </a:solidFill>
            </a:endParaRPr>
          </a:p>
          <a:p>
            <a:pPr marL="88900" lvl="1" indent="0">
              <a:buNone/>
            </a:pPr>
            <a:r>
              <a:rPr lang="en-GB" sz="1300" b="0" dirty="0">
                <a:solidFill>
                  <a:schemeClr val="tx1"/>
                </a:solidFill>
              </a:rPr>
              <a:t>  </a:t>
            </a:r>
          </a:p>
          <a:p>
            <a:pPr marL="457200" lvl="1" indent="0" algn="ctr">
              <a:buNone/>
            </a:pPr>
            <a:r>
              <a:rPr lang="en-GB" sz="1300" dirty="0">
                <a:solidFill>
                  <a:srgbClr val="FF0000"/>
                </a:solidFill>
              </a:rPr>
              <a:t>If </a:t>
            </a:r>
            <a:r>
              <a:rPr lang="en-GB" sz="1300" dirty="0" smtClean="0">
                <a:solidFill>
                  <a:srgbClr val="FF0000"/>
                </a:solidFill>
              </a:rPr>
              <a:t>place </a:t>
            </a:r>
            <a:r>
              <a:rPr lang="en-GB" sz="1300" dirty="0">
                <a:solidFill>
                  <a:srgbClr val="FF0000"/>
                </a:solidFill>
              </a:rPr>
              <a:t>of departure </a:t>
            </a:r>
            <a:r>
              <a:rPr lang="en-GB" sz="1300" dirty="0" smtClean="0">
                <a:solidFill>
                  <a:srgbClr val="FF0000"/>
                </a:solidFill>
              </a:rPr>
              <a:t>different </a:t>
            </a:r>
            <a:r>
              <a:rPr lang="en-GB" sz="1300" dirty="0">
                <a:solidFill>
                  <a:srgbClr val="FF0000"/>
                </a:solidFill>
              </a:rPr>
              <a:t>from </a:t>
            </a:r>
            <a:r>
              <a:rPr lang="en-GB" sz="1300" dirty="0" smtClean="0">
                <a:solidFill>
                  <a:srgbClr val="FF0000"/>
                </a:solidFill>
              </a:rPr>
              <a:t>place </a:t>
            </a:r>
            <a:r>
              <a:rPr lang="en-GB" sz="1300" dirty="0">
                <a:solidFill>
                  <a:srgbClr val="FF0000"/>
                </a:solidFill>
              </a:rPr>
              <a:t>of </a:t>
            </a:r>
            <a:r>
              <a:rPr lang="en-GB" sz="1300" dirty="0" smtClean="0">
                <a:solidFill>
                  <a:srgbClr val="FF0000"/>
                </a:solidFill>
              </a:rPr>
              <a:t>home institution: prior authorisation </a:t>
            </a:r>
            <a:endParaRPr lang="en-GB" sz="1300" dirty="0">
              <a:solidFill>
                <a:srgbClr val="FF0000"/>
              </a:solidFill>
            </a:endParaRPr>
          </a:p>
          <a:p>
            <a:pPr marL="457200" lvl="1" indent="0">
              <a:buNone/>
            </a:pPr>
            <a:r>
              <a:rPr lang="en-GB" sz="1300" b="0" dirty="0">
                <a:solidFill>
                  <a:schemeClr val="tx1"/>
                </a:solidFill>
              </a:rPr>
              <a:t> </a:t>
            </a:r>
          </a:p>
          <a:p>
            <a:pPr marL="457200" lvl="1" indent="0">
              <a:buNone/>
            </a:pPr>
            <a:r>
              <a:rPr lang="en-GB" sz="1300" dirty="0" smtClean="0">
                <a:solidFill>
                  <a:schemeClr val="tx1"/>
                </a:solidFill>
              </a:rPr>
              <a:t>Circular travels (A to B</a:t>
            </a:r>
            <a:r>
              <a:rPr lang="en-GB" sz="1300" dirty="0">
                <a:solidFill>
                  <a:schemeClr val="tx1"/>
                </a:solidFill>
              </a:rPr>
              <a:t>, </a:t>
            </a:r>
            <a:r>
              <a:rPr lang="en-GB" sz="1300" dirty="0" smtClean="0">
                <a:solidFill>
                  <a:schemeClr val="tx1"/>
                </a:solidFill>
              </a:rPr>
              <a:t>B </a:t>
            </a:r>
            <a:r>
              <a:rPr lang="en-GB" sz="1300" dirty="0">
                <a:solidFill>
                  <a:schemeClr val="tx1"/>
                </a:solidFill>
              </a:rPr>
              <a:t>to </a:t>
            </a:r>
            <a:r>
              <a:rPr lang="en-GB" sz="1300" dirty="0" smtClean="0">
                <a:solidFill>
                  <a:schemeClr val="tx1"/>
                </a:solidFill>
              </a:rPr>
              <a:t>C and return A):</a:t>
            </a:r>
          </a:p>
          <a:p>
            <a:pPr marL="457200" lvl="1" indent="0">
              <a:buNone/>
            </a:pPr>
            <a:r>
              <a:rPr lang="en-GB" sz="1300" b="0" dirty="0" smtClean="0">
                <a:solidFill>
                  <a:schemeClr val="tx1"/>
                </a:solidFill>
              </a:rPr>
              <a:t>          </a:t>
            </a:r>
            <a:r>
              <a:rPr lang="en-GB" sz="1300" dirty="0" smtClean="0">
                <a:solidFill>
                  <a:schemeClr val="tx1"/>
                </a:solidFill>
              </a:rPr>
              <a:t>sum </a:t>
            </a:r>
            <a:r>
              <a:rPr lang="en-GB" sz="1300" dirty="0">
                <a:solidFill>
                  <a:schemeClr val="tx1"/>
                </a:solidFill>
              </a:rPr>
              <a:t>of:</a:t>
            </a:r>
          </a:p>
          <a:p>
            <a:pPr marL="457200" lvl="1" indent="0">
              <a:buNone/>
            </a:pPr>
            <a:r>
              <a:rPr lang="en-GB" sz="1300" dirty="0" smtClean="0">
                <a:solidFill>
                  <a:schemeClr val="tx1"/>
                </a:solidFill>
              </a:rPr>
              <a:t>unit </a:t>
            </a:r>
            <a:r>
              <a:rPr lang="en-GB" sz="1300" dirty="0">
                <a:solidFill>
                  <a:schemeClr val="tx1"/>
                </a:solidFill>
              </a:rPr>
              <a:t>cost </a:t>
            </a:r>
            <a:r>
              <a:rPr lang="en-GB" sz="1300" dirty="0" smtClean="0">
                <a:solidFill>
                  <a:schemeClr val="tx1"/>
                </a:solidFill>
              </a:rPr>
              <a:t>corresponding </a:t>
            </a:r>
            <a:r>
              <a:rPr lang="en-GB" sz="1300" dirty="0">
                <a:solidFill>
                  <a:schemeClr val="tx1"/>
                </a:solidFill>
              </a:rPr>
              <a:t>to </a:t>
            </a:r>
            <a:r>
              <a:rPr lang="en-GB" sz="1300" dirty="0" smtClean="0">
                <a:solidFill>
                  <a:schemeClr val="tx1"/>
                </a:solidFill>
              </a:rPr>
              <a:t>distance </a:t>
            </a:r>
            <a:r>
              <a:rPr lang="en-GB" sz="1300" dirty="0">
                <a:solidFill>
                  <a:schemeClr val="tx1"/>
                </a:solidFill>
              </a:rPr>
              <a:t>band from A to B</a:t>
            </a:r>
          </a:p>
          <a:p>
            <a:pPr marL="457200" lvl="1" indent="0">
              <a:buNone/>
            </a:pPr>
            <a:r>
              <a:rPr lang="en-GB" sz="1300" dirty="0">
                <a:solidFill>
                  <a:schemeClr val="tx1"/>
                </a:solidFill>
              </a:rPr>
              <a:t>+</a:t>
            </a:r>
          </a:p>
          <a:p>
            <a:pPr marL="457200" lvl="1" indent="0">
              <a:buNone/>
            </a:pPr>
            <a:r>
              <a:rPr lang="en-GB" sz="1300" dirty="0" smtClean="0">
                <a:solidFill>
                  <a:schemeClr val="tx1"/>
                </a:solidFill>
              </a:rPr>
              <a:t>unit </a:t>
            </a:r>
            <a:r>
              <a:rPr lang="en-GB" sz="1300" dirty="0">
                <a:solidFill>
                  <a:schemeClr val="tx1"/>
                </a:solidFill>
              </a:rPr>
              <a:t>cost </a:t>
            </a:r>
            <a:r>
              <a:rPr lang="en-GB" sz="1300" dirty="0" smtClean="0">
                <a:solidFill>
                  <a:schemeClr val="tx1"/>
                </a:solidFill>
              </a:rPr>
              <a:t> </a:t>
            </a:r>
            <a:r>
              <a:rPr lang="en-GB" sz="1300" dirty="0">
                <a:solidFill>
                  <a:schemeClr val="tx1"/>
                </a:solidFill>
              </a:rPr>
              <a:t>corresponding to </a:t>
            </a:r>
            <a:r>
              <a:rPr lang="en-GB" sz="1300" dirty="0" smtClean="0">
                <a:solidFill>
                  <a:schemeClr val="tx1"/>
                </a:solidFill>
              </a:rPr>
              <a:t>distance </a:t>
            </a:r>
            <a:r>
              <a:rPr lang="en-GB" sz="1300" dirty="0">
                <a:solidFill>
                  <a:schemeClr val="tx1"/>
                </a:solidFill>
              </a:rPr>
              <a:t>band from B to C</a:t>
            </a:r>
          </a:p>
          <a:p>
            <a:pPr marL="457200" lvl="1" indent="0">
              <a:buNone/>
            </a:pPr>
            <a:r>
              <a:rPr lang="en-GB" sz="1300" dirty="0" smtClean="0">
                <a:solidFill>
                  <a:schemeClr val="tx1"/>
                </a:solidFill>
              </a:rPr>
              <a:t>Final </a:t>
            </a:r>
            <a:r>
              <a:rPr lang="en-GB" sz="1300" dirty="0">
                <a:solidFill>
                  <a:schemeClr val="tx1"/>
                </a:solidFill>
              </a:rPr>
              <a:t>travel </a:t>
            </a:r>
            <a:r>
              <a:rPr lang="en-GB" sz="1300" dirty="0" smtClean="0">
                <a:solidFill>
                  <a:schemeClr val="tx1"/>
                </a:solidFill>
              </a:rPr>
              <a:t>not </a:t>
            </a:r>
            <a:r>
              <a:rPr lang="en-GB" sz="1300" dirty="0">
                <a:solidFill>
                  <a:schemeClr val="tx1"/>
                </a:solidFill>
              </a:rPr>
              <a:t>taken into account for the calculation of the </a:t>
            </a:r>
            <a:r>
              <a:rPr lang="en-GB" sz="1300" dirty="0" smtClean="0">
                <a:solidFill>
                  <a:schemeClr val="tx1"/>
                </a:solidFill>
              </a:rPr>
              <a:t>grant</a:t>
            </a:r>
          </a:p>
          <a:p>
            <a:pPr marL="457200" lvl="1" indent="0">
              <a:buNone/>
            </a:pPr>
            <a:endParaRPr lang="en-GB" sz="1300" dirty="0">
              <a:solidFill>
                <a:schemeClr val="tx1"/>
              </a:solidFill>
            </a:endParaRPr>
          </a:p>
          <a:p>
            <a:pPr marL="457200" lvl="1" indent="0" algn="ctr">
              <a:buNone/>
            </a:pPr>
            <a:r>
              <a:rPr lang="en-GB" sz="1300" dirty="0">
                <a:solidFill>
                  <a:schemeClr val="tx1"/>
                </a:solidFill>
              </a:rPr>
              <a:t> </a:t>
            </a:r>
            <a:r>
              <a:rPr lang="en-GB" sz="1300" b="0" i="1" dirty="0" smtClean="0">
                <a:solidFill>
                  <a:srgbClr val="FF0000"/>
                </a:solidFill>
              </a:rPr>
              <a:t>Not applicable to </a:t>
            </a:r>
            <a:r>
              <a:rPr lang="en-GB" sz="1300" b="0" i="1" dirty="0">
                <a:solidFill>
                  <a:srgbClr val="FF0000"/>
                </a:solidFill>
              </a:rPr>
              <a:t>air travels with stopover(s</a:t>
            </a:r>
            <a:r>
              <a:rPr lang="en-GB" sz="1300" b="0" i="1" dirty="0" smtClean="0">
                <a:solidFill>
                  <a:srgbClr val="FF0000"/>
                </a:solidFill>
              </a:rPr>
              <a:t>)</a:t>
            </a:r>
            <a:endParaRPr lang="en-GB" sz="1300" b="0" i="1" dirty="0">
              <a:solidFill>
                <a:srgbClr val="FF0000"/>
              </a:solidFill>
            </a:endParaRPr>
          </a:p>
          <a:p>
            <a:pPr marL="457200" lvl="1" indent="0">
              <a:buNone/>
            </a:pPr>
            <a:endParaRPr lang="en-GB" sz="1300" b="0" dirty="0" smtClean="0">
              <a:solidFill>
                <a:schemeClr val="tx1"/>
              </a:solidFill>
            </a:endParaRPr>
          </a:p>
          <a:p>
            <a:pPr marL="457200" lvl="1" indent="0" algn="ctr">
              <a:buNone/>
            </a:pPr>
            <a:r>
              <a:rPr lang="en-US" sz="1300" dirty="0">
                <a:solidFill>
                  <a:srgbClr val="FF0000"/>
                </a:solidFill>
              </a:rPr>
              <a:t>Unit cost for Travel for a distance band 10-99 km = 20</a:t>
            </a:r>
            <a:r>
              <a:rPr lang="en-US" sz="1300" dirty="0" smtClean="0">
                <a:solidFill>
                  <a:srgbClr val="FF0000"/>
                </a:solidFill>
              </a:rPr>
              <a:t>€ </a:t>
            </a:r>
            <a:r>
              <a:rPr lang="en-GB" sz="1300" dirty="0">
                <a:solidFill>
                  <a:srgbClr val="FF0000"/>
                </a:solidFill>
              </a:rPr>
              <a:t>(costs of stay eligible)</a:t>
            </a:r>
            <a:endParaRPr lang="en-US" sz="1300" dirty="0">
              <a:solidFill>
                <a:srgbClr val="FF0000"/>
              </a:solidFill>
            </a:endParaRPr>
          </a:p>
          <a:p>
            <a:pPr marL="457200" lvl="1" indent="0" algn="ctr">
              <a:buNone/>
            </a:pPr>
            <a:r>
              <a:rPr lang="en-GB" sz="1300" dirty="0" smtClean="0">
                <a:solidFill>
                  <a:srgbClr val="FF0000"/>
                </a:solidFill>
              </a:rPr>
              <a:t>No </a:t>
            </a:r>
            <a:r>
              <a:rPr lang="en-GB" sz="1300" dirty="0">
                <a:solidFill>
                  <a:srgbClr val="FF0000"/>
                </a:solidFill>
              </a:rPr>
              <a:t>financial contribution </a:t>
            </a:r>
            <a:r>
              <a:rPr lang="en-GB" sz="1300" dirty="0" smtClean="0">
                <a:solidFill>
                  <a:srgbClr val="FF0000"/>
                </a:solidFill>
              </a:rPr>
              <a:t>for </a:t>
            </a:r>
            <a:r>
              <a:rPr lang="en-GB" sz="1300" dirty="0">
                <a:solidFill>
                  <a:srgbClr val="FF0000"/>
                </a:solidFill>
              </a:rPr>
              <a:t>travels </a:t>
            </a:r>
            <a:r>
              <a:rPr lang="en-GB" sz="1300" dirty="0" smtClean="0">
                <a:solidFill>
                  <a:srgbClr val="FF0000"/>
                </a:solidFill>
              </a:rPr>
              <a:t>&lt; 10 km</a:t>
            </a:r>
            <a:endParaRPr lang="en-GB" sz="1300" dirty="0">
              <a:solidFill>
                <a:srgbClr val="FF0000"/>
              </a:solidFill>
            </a:endParaRPr>
          </a:p>
          <a:p>
            <a:pPr marL="457200" lvl="1" indent="0" algn="ctr">
              <a:buNone/>
            </a:pPr>
            <a:endParaRPr lang="en-GB" sz="1200" dirty="0" smtClean="0">
              <a:solidFill>
                <a:schemeClr val="tx1"/>
              </a:solidFill>
            </a:endParaRPr>
          </a:p>
          <a:p>
            <a:pPr lvl="1"/>
            <a:endParaRPr lang="en-GB" sz="1200" b="0" u="sng" dirty="0">
              <a:solidFill>
                <a:schemeClr val="tx1"/>
              </a:solidFill>
            </a:endParaRPr>
          </a:p>
          <a:p>
            <a:pPr lvl="1"/>
            <a:endParaRPr lang="en-GB" sz="1200" dirty="0" smtClean="0"/>
          </a:p>
        </p:txBody>
      </p:sp>
      <p:sp>
        <p:nvSpPr>
          <p:cNvPr id="3" name="Slide Number Placeholder 2"/>
          <p:cNvSpPr>
            <a:spLocks noGrp="1"/>
          </p:cNvSpPr>
          <p:nvPr>
            <p:ph type="sldNum" sz="quarter" idx="11"/>
          </p:nvPr>
        </p:nvSpPr>
        <p:spPr/>
        <p:txBody>
          <a:bodyPr/>
          <a:lstStyle/>
          <a:p>
            <a:fld id="{14F0E55B-1EBF-4C63-9883-404455EB20A7}" type="slidenum">
              <a:rPr lang="en-GB" altLang="en-US" smtClean="0"/>
              <a:pPr/>
              <a:t>18</a:t>
            </a:fld>
            <a:endParaRPr lang="en-GB" altLang="en-US"/>
          </a:p>
        </p:txBody>
      </p:sp>
      <p:sp>
        <p:nvSpPr>
          <p:cNvPr id="2" name="Right Arrow 1"/>
          <p:cNvSpPr/>
          <p:nvPr/>
        </p:nvSpPr>
        <p:spPr bwMode="auto">
          <a:xfrm>
            <a:off x="762100" y="2348880"/>
            <a:ext cx="432048" cy="216024"/>
          </a:xfrm>
          <a:prstGeom prst="rightArrow">
            <a:avLst/>
          </a:prstGeom>
          <a:solidFill>
            <a:schemeClr val="tx1"/>
          </a:solidFill>
          <a:ln>
            <a:noFill/>
          </a:ln>
          <a:effectLs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F5494"/>
              </a:solidFill>
              <a:effectLst/>
              <a:latin typeface="Verdana" pitchFamily="34" charset="0"/>
            </a:endParaRPr>
          </a:p>
        </p:txBody>
      </p:sp>
      <p:sp>
        <p:nvSpPr>
          <p:cNvPr id="5" name="Right Arrow 4"/>
          <p:cNvSpPr/>
          <p:nvPr/>
        </p:nvSpPr>
        <p:spPr bwMode="auto">
          <a:xfrm>
            <a:off x="991172" y="3933056"/>
            <a:ext cx="432048" cy="216024"/>
          </a:xfrm>
          <a:prstGeom prst="rightArrow">
            <a:avLst/>
          </a:prstGeom>
          <a:solidFill>
            <a:schemeClr val="tx1"/>
          </a:solidFill>
          <a:ln>
            <a:noFill/>
          </a:ln>
          <a:effectLs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F5494"/>
              </a:solidFill>
              <a:effectLst/>
              <a:latin typeface="Verdana" pitchFamily="34" charset="0"/>
            </a:endParaRPr>
          </a:p>
        </p:txBody>
      </p:sp>
    </p:spTree>
    <p:extLst>
      <p:ext uri="{BB962C8B-B14F-4D97-AF65-F5344CB8AC3E}">
        <p14:creationId xmlns:p14="http://schemas.microsoft.com/office/powerpoint/2010/main" val="11407507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395288" y="1339851"/>
            <a:ext cx="8229600" cy="504974"/>
          </a:xfrm>
        </p:spPr>
        <p:txBody>
          <a:bodyPr/>
          <a:lstStyle/>
          <a:p>
            <a:pPr algn="ctr"/>
            <a:r>
              <a:rPr lang="fr-BE" dirty="0" smtClean="0"/>
              <a:t/>
            </a:r>
            <a:br>
              <a:rPr lang="fr-BE" dirty="0" smtClean="0"/>
            </a:br>
            <a:r>
              <a:rPr lang="en-GB" sz="3200" dirty="0" smtClean="0"/>
              <a:t> </a:t>
            </a:r>
            <a:br>
              <a:rPr lang="en-GB" sz="3200" dirty="0" smtClean="0"/>
            </a:br>
            <a:r>
              <a:rPr lang="en-GB" sz="2300" i="1" kern="1200" dirty="0" smtClean="0">
                <a:solidFill>
                  <a:schemeClr val="accent5">
                    <a:lumMod val="75000"/>
                  </a:schemeClr>
                </a:solidFill>
              </a:rPr>
              <a:t> </a:t>
            </a:r>
            <a:r>
              <a:rPr lang="en-GB" sz="2300" dirty="0" smtClean="0">
                <a:solidFill>
                  <a:srgbClr val="FF0000"/>
                </a:solidFill>
              </a:rPr>
              <a:t>Cost </a:t>
            </a:r>
            <a:r>
              <a:rPr lang="en-GB" sz="2300" dirty="0">
                <a:solidFill>
                  <a:srgbClr val="FF0000"/>
                </a:solidFill>
              </a:rPr>
              <a:t>of stay specific rules</a:t>
            </a:r>
            <a:br>
              <a:rPr lang="en-GB" sz="2300" dirty="0">
                <a:solidFill>
                  <a:srgbClr val="FF0000"/>
                </a:solidFill>
              </a:rPr>
            </a:br>
            <a:r>
              <a:rPr lang="en-GB" altLang="en-US" sz="2300" dirty="0">
                <a:solidFill>
                  <a:srgbClr val="FF0000"/>
                </a:solidFill>
              </a:rPr>
              <a:t/>
            </a:r>
            <a:br>
              <a:rPr lang="en-GB" altLang="en-US" sz="2300" dirty="0">
                <a:solidFill>
                  <a:srgbClr val="FF0000"/>
                </a:solidFill>
              </a:rPr>
            </a:br>
            <a:r>
              <a:rPr lang="en-GB" dirty="0" smtClean="0"/>
              <a:t/>
            </a:r>
            <a:br>
              <a:rPr lang="en-GB" dirty="0" smtClean="0"/>
            </a:br>
            <a:endParaRPr lang="en-US" altLang="en-US" dirty="0"/>
          </a:p>
        </p:txBody>
      </p:sp>
      <p:sp>
        <p:nvSpPr>
          <p:cNvPr id="83971" name="Rectangle 3"/>
          <p:cNvSpPr>
            <a:spLocks noGrp="1" noChangeArrowheads="1"/>
          </p:cNvSpPr>
          <p:nvPr>
            <p:ph idx="1"/>
          </p:nvPr>
        </p:nvSpPr>
        <p:spPr>
          <a:xfrm>
            <a:off x="256444" y="1626619"/>
            <a:ext cx="8507288" cy="4680519"/>
          </a:xfrm>
        </p:spPr>
        <p:txBody>
          <a:bodyPr/>
          <a:lstStyle/>
          <a:p>
            <a:pPr marL="88900" lvl="1" indent="0" algn="just">
              <a:buNone/>
            </a:pPr>
            <a:r>
              <a:rPr lang="en-GB" sz="1200" dirty="0" smtClean="0"/>
              <a:t>Staff/students for </a:t>
            </a:r>
            <a:r>
              <a:rPr lang="en-GB" sz="1200" dirty="0"/>
              <a:t>activities </a:t>
            </a:r>
            <a:r>
              <a:rPr lang="en-GB" sz="1200" dirty="0" smtClean="0"/>
              <a:t>outside city </a:t>
            </a:r>
            <a:r>
              <a:rPr lang="en-GB" sz="1200" dirty="0"/>
              <a:t>of </a:t>
            </a:r>
            <a:r>
              <a:rPr lang="en-GB" sz="1200" dirty="0" smtClean="0"/>
              <a:t>participant's </a:t>
            </a:r>
            <a:r>
              <a:rPr lang="en-GB" sz="1200" dirty="0"/>
              <a:t>home </a:t>
            </a:r>
            <a:r>
              <a:rPr lang="en-GB" sz="1200" dirty="0" smtClean="0"/>
              <a:t>institution </a:t>
            </a:r>
          </a:p>
          <a:p>
            <a:pPr marL="88900" lvl="1" indent="0" algn="just">
              <a:buNone/>
            </a:pPr>
            <a:endParaRPr lang="en-GB" sz="1200" dirty="0" smtClean="0"/>
          </a:p>
          <a:p>
            <a:pPr marL="88900" lvl="1" indent="0" algn="just">
              <a:buNone/>
            </a:pPr>
            <a:r>
              <a:rPr lang="en-GB" sz="1200" dirty="0" smtClean="0"/>
              <a:t>Activities in </a:t>
            </a:r>
            <a:r>
              <a:rPr lang="en-GB" sz="1200" dirty="0"/>
              <a:t>project beneficiaries' countries. </a:t>
            </a:r>
            <a:r>
              <a:rPr lang="en-GB" sz="1200" dirty="0" smtClean="0">
                <a:solidFill>
                  <a:srgbClr val="FF0000"/>
                </a:solidFill>
              </a:rPr>
              <a:t>Exception must </a:t>
            </a:r>
            <a:r>
              <a:rPr lang="en-GB" sz="1200" dirty="0">
                <a:solidFill>
                  <a:srgbClr val="FF0000"/>
                </a:solidFill>
              </a:rPr>
              <a:t>be authorised </a:t>
            </a:r>
          </a:p>
          <a:p>
            <a:pPr marL="0" indent="0">
              <a:buNone/>
            </a:pPr>
            <a:r>
              <a:rPr lang="en-GB" sz="1200" dirty="0"/>
              <a:t> </a:t>
            </a:r>
          </a:p>
          <a:p>
            <a:pPr marL="0" indent="0" algn="ctr">
              <a:buNone/>
            </a:pPr>
            <a:r>
              <a:rPr lang="en-GB" sz="1400" dirty="0">
                <a:solidFill>
                  <a:schemeClr val="tx1"/>
                </a:solidFill>
              </a:rPr>
              <a:t>Unit costs </a:t>
            </a:r>
            <a:r>
              <a:rPr lang="en-GB" sz="1400" dirty="0" smtClean="0">
                <a:solidFill>
                  <a:schemeClr val="tx1"/>
                </a:solidFill>
              </a:rPr>
              <a:t>for </a:t>
            </a:r>
            <a:r>
              <a:rPr lang="en-GB" sz="1400" b="1" dirty="0">
                <a:solidFill>
                  <a:schemeClr val="tx1"/>
                </a:solidFill>
              </a:rPr>
              <a:t>staff</a:t>
            </a:r>
            <a:r>
              <a:rPr lang="en-GB" sz="1400" dirty="0">
                <a:solidFill>
                  <a:schemeClr val="tx1"/>
                </a:solidFill>
              </a:rPr>
              <a:t> </a:t>
            </a:r>
            <a:r>
              <a:rPr lang="en-GB" sz="1400" dirty="0" smtClean="0">
                <a:solidFill>
                  <a:schemeClr val="tx1"/>
                </a:solidFill>
              </a:rPr>
              <a:t>             unit costs </a:t>
            </a:r>
            <a:r>
              <a:rPr lang="en-GB" sz="1400" dirty="0">
                <a:solidFill>
                  <a:schemeClr val="tx1"/>
                </a:solidFill>
              </a:rPr>
              <a:t>for </a:t>
            </a:r>
            <a:r>
              <a:rPr lang="en-GB" sz="1400" b="1" dirty="0" smtClean="0">
                <a:solidFill>
                  <a:schemeClr val="tx1"/>
                </a:solidFill>
              </a:rPr>
              <a:t>students</a:t>
            </a:r>
          </a:p>
          <a:p>
            <a:pPr algn="ctr"/>
            <a:endParaRPr lang="en-GB" sz="1400" dirty="0">
              <a:solidFill>
                <a:schemeClr val="tx1"/>
              </a:solidFill>
            </a:endParaRPr>
          </a:p>
          <a:p>
            <a:pPr marL="0" lvl="0" indent="0">
              <a:buNone/>
            </a:pPr>
            <a:r>
              <a:rPr lang="en-GB" sz="1400" dirty="0" smtClean="0">
                <a:solidFill>
                  <a:schemeClr val="tx1"/>
                </a:solidFill>
              </a:rPr>
              <a:t>For </a:t>
            </a:r>
            <a:r>
              <a:rPr lang="en-GB" sz="1400" dirty="0">
                <a:solidFill>
                  <a:schemeClr val="tx1"/>
                </a:solidFill>
              </a:rPr>
              <a:t>each </a:t>
            </a:r>
            <a:r>
              <a:rPr lang="en-GB" sz="1400" b="1" dirty="0" smtClean="0">
                <a:solidFill>
                  <a:schemeClr val="tx1"/>
                </a:solidFill>
              </a:rPr>
              <a:t>staff: </a:t>
            </a:r>
            <a:r>
              <a:rPr lang="en-GB" sz="1400" dirty="0" smtClean="0">
                <a:solidFill>
                  <a:schemeClr val="tx1"/>
                </a:solidFill>
              </a:rPr>
              <a:t>unit </a:t>
            </a:r>
            <a:r>
              <a:rPr lang="en-GB" sz="1400" dirty="0">
                <a:solidFill>
                  <a:schemeClr val="tx1"/>
                </a:solidFill>
              </a:rPr>
              <a:t>cost corresponding to the </a:t>
            </a:r>
            <a:r>
              <a:rPr lang="en-GB" sz="1400" dirty="0" smtClean="0">
                <a:solidFill>
                  <a:schemeClr val="tx1"/>
                </a:solidFill>
              </a:rPr>
              <a:t>duration </a:t>
            </a:r>
            <a:r>
              <a:rPr lang="en-GB" sz="1400" dirty="0">
                <a:solidFill>
                  <a:schemeClr val="tx1"/>
                </a:solidFill>
              </a:rPr>
              <a:t>of the activities (in days), up to </a:t>
            </a:r>
            <a:r>
              <a:rPr lang="en-GB" sz="1400" dirty="0" smtClean="0">
                <a:solidFill>
                  <a:schemeClr val="tx1"/>
                </a:solidFill>
              </a:rPr>
              <a:t>14</a:t>
            </a:r>
            <a:r>
              <a:rPr lang="en-GB" sz="1400" baseline="30000" dirty="0" smtClean="0">
                <a:solidFill>
                  <a:schemeClr val="tx1"/>
                </a:solidFill>
              </a:rPr>
              <a:t>th</a:t>
            </a:r>
            <a:r>
              <a:rPr lang="en-GB" sz="1400" dirty="0" smtClean="0">
                <a:solidFill>
                  <a:schemeClr val="tx1"/>
                </a:solidFill>
              </a:rPr>
              <a:t> day/between 15</a:t>
            </a:r>
            <a:r>
              <a:rPr lang="en-GB" sz="1400" baseline="30000" dirty="0" smtClean="0">
                <a:solidFill>
                  <a:schemeClr val="tx1"/>
                </a:solidFill>
              </a:rPr>
              <a:t>th</a:t>
            </a:r>
            <a:r>
              <a:rPr lang="en-GB" sz="1400" dirty="0" smtClean="0">
                <a:solidFill>
                  <a:schemeClr val="tx1"/>
                </a:solidFill>
              </a:rPr>
              <a:t> </a:t>
            </a:r>
            <a:r>
              <a:rPr lang="en-GB" sz="1400" dirty="0">
                <a:solidFill>
                  <a:schemeClr val="tx1"/>
                </a:solidFill>
              </a:rPr>
              <a:t>and 60</a:t>
            </a:r>
            <a:r>
              <a:rPr lang="en-GB" sz="1400" baseline="30000" dirty="0">
                <a:solidFill>
                  <a:schemeClr val="tx1"/>
                </a:solidFill>
              </a:rPr>
              <a:t>th</a:t>
            </a:r>
            <a:r>
              <a:rPr lang="en-GB" sz="1400" dirty="0">
                <a:solidFill>
                  <a:schemeClr val="tx1"/>
                </a:solidFill>
              </a:rPr>
              <a:t> </a:t>
            </a:r>
            <a:r>
              <a:rPr lang="en-GB" sz="1400" dirty="0" smtClean="0">
                <a:solidFill>
                  <a:schemeClr val="tx1"/>
                </a:solidFill>
              </a:rPr>
              <a:t>day/between </a:t>
            </a:r>
            <a:r>
              <a:rPr lang="en-GB" sz="1400" dirty="0">
                <a:solidFill>
                  <a:schemeClr val="tx1"/>
                </a:solidFill>
              </a:rPr>
              <a:t>61</a:t>
            </a:r>
            <a:r>
              <a:rPr lang="en-GB" sz="1400" baseline="30000" dirty="0">
                <a:solidFill>
                  <a:schemeClr val="tx1"/>
                </a:solidFill>
              </a:rPr>
              <a:t>st</a:t>
            </a:r>
            <a:r>
              <a:rPr lang="en-GB" sz="1400" dirty="0">
                <a:solidFill>
                  <a:schemeClr val="tx1"/>
                </a:solidFill>
              </a:rPr>
              <a:t> day and up to 3 </a:t>
            </a:r>
            <a:r>
              <a:rPr lang="en-GB" sz="1400" dirty="0" smtClean="0">
                <a:solidFill>
                  <a:schemeClr val="tx1"/>
                </a:solidFill>
              </a:rPr>
              <a:t>months</a:t>
            </a:r>
          </a:p>
          <a:p>
            <a:pPr marL="0" lvl="0" indent="0">
              <a:buNone/>
            </a:pPr>
            <a:r>
              <a:rPr lang="en-GB" sz="1400" dirty="0" smtClean="0">
                <a:solidFill>
                  <a:schemeClr val="tx1"/>
                </a:solidFill>
              </a:rPr>
              <a:t>For </a:t>
            </a:r>
            <a:r>
              <a:rPr lang="en-GB" sz="1400" dirty="0">
                <a:solidFill>
                  <a:schemeClr val="tx1"/>
                </a:solidFill>
              </a:rPr>
              <a:t>each </a:t>
            </a:r>
            <a:r>
              <a:rPr lang="en-GB" sz="1400" b="1" dirty="0" smtClean="0">
                <a:solidFill>
                  <a:schemeClr val="tx1"/>
                </a:solidFill>
              </a:rPr>
              <a:t>student: </a:t>
            </a:r>
            <a:r>
              <a:rPr lang="en-GB" sz="1400" dirty="0" smtClean="0">
                <a:solidFill>
                  <a:schemeClr val="tx1"/>
                </a:solidFill>
              </a:rPr>
              <a:t>unit </a:t>
            </a:r>
            <a:r>
              <a:rPr lang="en-GB" sz="1400" dirty="0">
                <a:solidFill>
                  <a:schemeClr val="tx1"/>
                </a:solidFill>
              </a:rPr>
              <a:t>cost corresponding to </a:t>
            </a:r>
            <a:r>
              <a:rPr lang="en-GB" sz="1400" dirty="0" smtClean="0">
                <a:solidFill>
                  <a:schemeClr val="tx1"/>
                </a:solidFill>
              </a:rPr>
              <a:t>duration </a:t>
            </a:r>
            <a:r>
              <a:rPr lang="en-GB" sz="1400" dirty="0">
                <a:solidFill>
                  <a:schemeClr val="tx1"/>
                </a:solidFill>
              </a:rPr>
              <a:t>of </a:t>
            </a:r>
            <a:r>
              <a:rPr lang="en-GB" sz="1400" dirty="0" smtClean="0">
                <a:solidFill>
                  <a:schemeClr val="tx1"/>
                </a:solidFill>
              </a:rPr>
              <a:t>activities </a:t>
            </a:r>
            <a:r>
              <a:rPr lang="en-GB" sz="1400" dirty="0">
                <a:solidFill>
                  <a:schemeClr val="tx1"/>
                </a:solidFill>
              </a:rPr>
              <a:t>(in days), up to </a:t>
            </a:r>
            <a:r>
              <a:rPr lang="en-GB" sz="1400" dirty="0" smtClean="0">
                <a:solidFill>
                  <a:schemeClr val="tx1"/>
                </a:solidFill>
              </a:rPr>
              <a:t>14</a:t>
            </a:r>
            <a:r>
              <a:rPr lang="en-GB" sz="1400" baseline="30000" dirty="0" smtClean="0">
                <a:solidFill>
                  <a:schemeClr val="tx1"/>
                </a:solidFill>
              </a:rPr>
              <a:t>th</a:t>
            </a:r>
            <a:r>
              <a:rPr lang="en-GB" sz="1400" dirty="0" smtClean="0">
                <a:solidFill>
                  <a:schemeClr val="tx1"/>
                </a:solidFill>
              </a:rPr>
              <a:t> day/between 15</a:t>
            </a:r>
            <a:r>
              <a:rPr lang="en-GB" sz="1400" baseline="30000" dirty="0" smtClean="0">
                <a:solidFill>
                  <a:schemeClr val="tx1"/>
                </a:solidFill>
              </a:rPr>
              <a:t>th</a:t>
            </a:r>
            <a:r>
              <a:rPr lang="en-GB" sz="1400" dirty="0" smtClean="0">
                <a:solidFill>
                  <a:schemeClr val="tx1"/>
                </a:solidFill>
              </a:rPr>
              <a:t> </a:t>
            </a:r>
            <a:r>
              <a:rPr lang="en-GB" sz="1400" dirty="0">
                <a:solidFill>
                  <a:schemeClr val="tx1"/>
                </a:solidFill>
              </a:rPr>
              <a:t>and </a:t>
            </a:r>
            <a:r>
              <a:rPr lang="en-GB" sz="1400" dirty="0" smtClean="0">
                <a:solidFill>
                  <a:schemeClr val="tx1"/>
                </a:solidFill>
              </a:rPr>
              <a:t>90</a:t>
            </a:r>
            <a:r>
              <a:rPr lang="en-GB" sz="1400" baseline="30000" dirty="0" smtClean="0">
                <a:solidFill>
                  <a:schemeClr val="tx1"/>
                </a:solidFill>
              </a:rPr>
              <a:t>th</a:t>
            </a:r>
            <a:r>
              <a:rPr lang="en-GB" sz="1400" dirty="0" smtClean="0">
                <a:solidFill>
                  <a:schemeClr val="tx1"/>
                </a:solidFill>
              </a:rPr>
              <a:t> day</a:t>
            </a:r>
          </a:p>
          <a:p>
            <a:pPr marL="0" lvl="0" indent="0" algn="ctr">
              <a:buNone/>
            </a:pPr>
            <a:endParaRPr lang="en-GB" sz="1400" b="1" dirty="0" smtClean="0">
              <a:solidFill>
                <a:schemeClr val="tx1"/>
              </a:solidFill>
            </a:endParaRPr>
          </a:p>
          <a:p>
            <a:pPr marL="0" lvl="0" indent="0" algn="ctr">
              <a:buNone/>
            </a:pPr>
            <a:r>
              <a:rPr lang="en-GB" sz="1400" b="1" dirty="0" smtClean="0">
                <a:solidFill>
                  <a:srgbClr val="FF0000"/>
                </a:solidFill>
              </a:rPr>
              <a:t>Each </a:t>
            </a:r>
            <a:r>
              <a:rPr lang="en-GB" sz="1400" b="1" dirty="0">
                <a:solidFill>
                  <a:srgbClr val="FF0000"/>
                </a:solidFill>
              </a:rPr>
              <a:t>unit cost corresponds to a fixed amount in Euro per day per </a:t>
            </a:r>
            <a:r>
              <a:rPr lang="en-GB" sz="1400" b="1" dirty="0" smtClean="0">
                <a:solidFill>
                  <a:srgbClr val="FF0000"/>
                </a:solidFill>
              </a:rPr>
              <a:t>participant </a:t>
            </a:r>
            <a:endParaRPr lang="en-GB" sz="1400" b="1" dirty="0">
              <a:solidFill>
                <a:srgbClr val="FF0000"/>
              </a:solidFill>
            </a:endParaRPr>
          </a:p>
          <a:p>
            <a:pPr marL="0" indent="0">
              <a:buNone/>
            </a:pPr>
            <a:r>
              <a:rPr lang="en-GB" sz="1400" b="1" dirty="0" smtClean="0">
                <a:solidFill>
                  <a:schemeClr val="tx1"/>
                </a:solidFill>
              </a:rPr>
              <a:t>How to apply unit costs?</a:t>
            </a:r>
          </a:p>
          <a:p>
            <a:pPr marL="0" indent="0">
              <a:buNone/>
            </a:pPr>
            <a:r>
              <a:rPr lang="en-GB" sz="1400" dirty="0" smtClean="0">
                <a:solidFill>
                  <a:schemeClr val="tx1"/>
                </a:solidFill>
              </a:rPr>
              <a:t>(1) Identify </a:t>
            </a:r>
            <a:r>
              <a:rPr lang="en-GB" sz="1400" dirty="0">
                <a:solidFill>
                  <a:schemeClr val="tx1"/>
                </a:solidFill>
              </a:rPr>
              <a:t>the duration in days of the activity (including the travel from their place of origin to the venue of the activity and </a:t>
            </a:r>
            <a:r>
              <a:rPr lang="en-GB" sz="1400" dirty="0" smtClean="0">
                <a:solidFill>
                  <a:schemeClr val="tx1"/>
                </a:solidFill>
              </a:rPr>
              <a:t>vice-versa) (2) Number of unit costs = numbers of days of activity performed.</a:t>
            </a:r>
          </a:p>
          <a:p>
            <a:pPr algn="ctr"/>
            <a:endParaRPr lang="en-GB" sz="1400" u="sng" dirty="0" smtClean="0">
              <a:solidFill>
                <a:schemeClr val="tx1"/>
              </a:solidFill>
            </a:endParaRPr>
          </a:p>
          <a:p>
            <a:pPr algn="ctr"/>
            <a:r>
              <a:rPr lang="en-GB" sz="1400" u="sng" dirty="0" smtClean="0">
                <a:solidFill>
                  <a:schemeClr val="tx1"/>
                </a:solidFill>
              </a:rPr>
              <a:t>Each </a:t>
            </a:r>
            <a:r>
              <a:rPr lang="en-GB" sz="1400" u="sng" dirty="0">
                <a:solidFill>
                  <a:schemeClr val="tx1"/>
                </a:solidFill>
              </a:rPr>
              <a:t>unit cost </a:t>
            </a:r>
            <a:r>
              <a:rPr lang="en-GB" sz="1400" u="sng" dirty="0" smtClean="0">
                <a:solidFill>
                  <a:schemeClr val="tx1"/>
                </a:solidFill>
              </a:rPr>
              <a:t>contributes </a:t>
            </a:r>
            <a:r>
              <a:rPr lang="en-GB" sz="1400" u="sng" dirty="0">
                <a:solidFill>
                  <a:schemeClr val="tx1"/>
                </a:solidFill>
              </a:rPr>
              <a:t>to </a:t>
            </a:r>
            <a:r>
              <a:rPr lang="en-GB" sz="1400" u="sng" dirty="0" smtClean="0">
                <a:solidFill>
                  <a:schemeClr val="tx1"/>
                </a:solidFill>
              </a:rPr>
              <a:t>costs </a:t>
            </a:r>
            <a:r>
              <a:rPr lang="en-GB" sz="1400" u="sng" dirty="0">
                <a:solidFill>
                  <a:schemeClr val="tx1"/>
                </a:solidFill>
              </a:rPr>
              <a:t>of stay regardless of </a:t>
            </a:r>
            <a:r>
              <a:rPr lang="en-GB" sz="1400" u="sng" dirty="0" smtClean="0">
                <a:solidFill>
                  <a:schemeClr val="tx1"/>
                </a:solidFill>
              </a:rPr>
              <a:t>expenses </a:t>
            </a:r>
            <a:r>
              <a:rPr lang="en-GB" sz="1400" u="sng" dirty="0">
                <a:solidFill>
                  <a:schemeClr val="tx1"/>
                </a:solidFill>
              </a:rPr>
              <a:t>actually </a:t>
            </a:r>
            <a:r>
              <a:rPr lang="en-GB" sz="1400" u="sng" dirty="0" smtClean="0">
                <a:solidFill>
                  <a:schemeClr val="tx1"/>
                </a:solidFill>
              </a:rPr>
              <a:t>incurred</a:t>
            </a:r>
            <a:endParaRPr lang="en-GB" sz="1400" u="sng" dirty="0">
              <a:solidFill>
                <a:schemeClr val="tx1"/>
              </a:solidFill>
            </a:endParaRPr>
          </a:p>
          <a:p>
            <a:endParaRPr lang="en-GB" sz="1400" dirty="0">
              <a:solidFill>
                <a:schemeClr val="tx1"/>
              </a:solidFill>
            </a:endParaRPr>
          </a:p>
        </p:txBody>
      </p:sp>
      <p:sp>
        <p:nvSpPr>
          <p:cNvPr id="3" name="Slide Number Placeholder 2"/>
          <p:cNvSpPr>
            <a:spLocks noGrp="1"/>
          </p:cNvSpPr>
          <p:nvPr>
            <p:ph type="sldNum" sz="quarter" idx="11"/>
          </p:nvPr>
        </p:nvSpPr>
        <p:spPr/>
        <p:txBody>
          <a:bodyPr/>
          <a:lstStyle/>
          <a:p>
            <a:endParaRPr lang="en-GB" altLang="en-US" dirty="0" smtClean="0"/>
          </a:p>
          <a:p>
            <a:fld id="{14F0E55B-1EBF-4C63-9883-404455EB20A7}" type="slidenum">
              <a:rPr lang="en-GB" altLang="en-US" smtClean="0"/>
              <a:pPr/>
              <a:t>19</a:t>
            </a:fld>
            <a:endParaRPr lang="en-GB" altLang="en-US" dirty="0"/>
          </a:p>
        </p:txBody>
      </p:sp>
      <p:sp>
        <p:nvSpPr>
          <p:cNvPr id="2" name="Not Equal 1"/>
          <p:cNvSpPr/>
          <p:nvPr/>
        </p:nvSpPr>
        <p:spPr bwMode="auto">
          <a:xfrm>
            <a:off x="4114304" y="2614959"/>
            <a:ext cx="576064" cy="288032"/>
          </a:xfrm>
          <a:prstGeom prst="mathNotEqual">
            <a:avLst/>
          </a:prstGeom>
          <a:solidFill>
            <a:schemeClr val="tx1"/>
          </a:solidFill>
          <a:ln>
            <a:noFill/>
          </a:ln>
          <a:effectLs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F5494"/>
              </a:solidFill>
              <a:effectLst/>
              <a:latin typeface="Verdana" pitchFamily="34" charset="0"/>
            </a:endParaRPr>
          </a:p>
        </p:txBody>
      </p:sp>
    </p:spTree>
    <p:extLst>
      <p:ext uri="{BB962C8B-B14F-4D97-AF65-F5344CB8AC3E}">
        <p14:creationId xmlns:p14="http://schemas.microsoft.com/office/powerpoint/2010/main" val="40299673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124744"/>
            <a:ext cx="8712968" cy="936625"/>
          </a:xfrm>
        </p:spPr>
        <p:txBody>
          <a:bodyPr/>
          <a:lstStyle/>
          <a:p>
            <a:pPr marL="0"/>
            <a:r>
              <a:rPr lang="fr-BE" sz="2900" dirty="0" smtClean="0">
                <a:solidFill>
                  <a:srgbClr val="FF3300"/>
                </a:solidFill>
              </a:rPr>
              <a:t>Changes </a:t>
            </a:r>
            <a:r>
              <a:rPr lang="fr-BE" sz="2900" dirty="0" err="1" smtClean="0">
                <a:solidFill>
                  <a:srgbClr val="FF3300"/>
                </a:solidFill>
              </a:rPr>
              <a:t>introduced</a:t>
            </a:r>
            <a:r>
              <a:rPr lang="fr-BE" sz="2900" dirty="0" smtClean="0">
                <a:solidFill>
                  <a:srgbClr val="FF3300"/>
                </a:solidFill>
              </a:rPr>
              <a:t> </a:t>
            </a:r>
            <a:r>
              <a:rPr lang="fr-BE" sz="2900" dirty="0" err="1" smtClean="0">
                <a:solidFill>
                  <a:srgbClr val="FF3300"/>
                </a:solidFill>
              </a:rPr>
              <a:t>since</a:t>
            </a:r>
            <a:r>
              <a:rPr lang="fr-BE" sz="2900" dirty="0" smtClean="0">
                <a:solidFill>
                  <a:srgbClr val="FF3300"/>
                </a:solidFill>
              </a:rPr>
              <a:t> 2015 (1st call)</a:t>
            </a:r>
            <a:endParaRPr lang="en-GB" sz="2900" dirty="0">
              <a:solidFill>
                <a:srgbClr val="FF3300"/>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398545397"/>
              </p:ext>
            </p:extLst>
          </p:nvPr>
        </p:nvGraphicFramePr>
        <p:xfrm>
          <a:off x="467544" y="2060848"/>
          <a:ext cx="8208912" cy="4280128"/>
        </p:xfrm>
        <a:graphic>
          <a:graphicData uri="http://schemas.openxmlformats.org/drawingml/2006/table">
            <a:tbl>
              <a:tblPr firstRow="1" bandRow="1">
                <a:tableStyleId>{5C22544A-7EE6-4342-B048-85BDC9FD1C3A}</a:tableStyleId>
              </a:tblPr>
              <a:tblGrid>
                <a:gridCol w="1656184">
                  <a:extLst>
                    <a:ext uri="{9D8B030D-6E8A-4147-A177-3AD203B41FA5}">
                      <a16:colId xmlns:a16="http://schemas.microsoft.com/office/drawing/2014/main" xmlns="" val="20000"/>
                    </a:ext>
                  </a:extLst>
                </a:gridCol>
                <a:gridCol w="6552728">
                  <a:extLst>
                    <a:ext uri="{9D8B030D-6E8A-4147-A177-3AD203B41FA5}">
                      <a16:colId xmlns:a16="http://schemas.microsoft.com/office/drawing/2014/main" xmlns="" val="20001"/>
                    </a:ext>
                  </a:extLst>
                </a:gridCol>
              </a:tblGrid>
              <a:tr h="576064">
                <a:tc>
                  <a:txBody>
                    <a:bodyPr/>
                    <a:lstStyle/>
                    <a:p>
                      <a:pPr algn="ctr"/>
                      <a:r>
                        <a:rPr lang="fr-BE" dirty="0" smtClean="0">
                          <a:solidFill>
                            <a:schemeClr val="tx1"/>
                          </a:solidFill>
                        </a:rPr>
                        <a:t>CALL YEAR</a:t>
                      </a:r>
                      <a:endParaRPr lang="en-GB" dirty="0">
                        <a:solidFill>
                          <a:schemeClr val="tx1"/>
                        </a:solidFill>
                      </a:endParaRPr>
                    </a:p>
                  </a:txBody>
                  <a:tcPr anchor="ctr"/>
                </a:tc>
                <a:tc>
                  <a:txBody>
                    <a:bodyPr/>
                    <a:lstStyle/>
                    <a:p>
                      <a:pPr algn="ctr"/>
                      <a:r>
                        <a:rPr lang="fr-BE" dirty="0" smtClean="0">
                          <a:solidFill>
                            <a:schemeClr val="tx1"/>
                          </a:solidFill>
                        </a:rPr>
                        <a:t>CHANGES INTRODUCED</a:t>
                      </a:r>
                      <a:endParaRPr lang="en-GB" dirty="0">
                        <a:solidFill>
                          <a:schemeClr val="tx1"/>
                        </a:solidFill>
                      </a:endParaRPr>
                    </a:p>
                  </a:txBody>
                  <a:tcPr anchor="ctr"/>
                </a:tc>
                <a:extLst>
                  <a:ext uri="{0D108BD9-81ED-4DB2-BD59-A6C34878D82A}">
                    <a16:rowId xmlns:a16="http://schemas.microsoft.com/office/drawing/2014/main" xmlns="" val="10000"/>
                  </a:ext>
                </a:extLst>
              </a:tr>
              <a:tr h="792088">
                <a:tc>
                  <a:txBody>
                    <a:bodyPr/>
                    <a:lstStyle/>
                    <a:p>
                      <a:pPr algn="ctr"/>
                      <a:r>
                        <a:rPr lang="fr-BE" b="1" dirty="0" smtClean="0">
                          <a:solidFill>
                            <a:srgbClr val="FF0066"/>
                          </a:solidFill>
                        </a:rPr>
                        <a:t>2015</a:t>
                      </a:r>
                      <a:endParaRPr lang="en-GB" b="1" dirty="0">
                        <a:solidFill>
                          <a:srgbClr val="FF0066"/>
                        </a:solidFill>
                      </a:endParaRPr>
                    </a:p>
                  </a:txBody>
                  <a:tcPr anchor="ctr"/>
                </a:tc>
                <a:tc>
                  <a:txBody>
                    <a:bodyPr/>
                    <a:lstStyle/>
                    <a:p>
                      <a:r>
                        <a:rPr lang="fr-BE" sz="2000" b="1" dirty="0" smtClean="0">
                          <a:solidFill>
                            <a:srgbClr val="FF0000"/>
                          </a:solidFill>
                        </a:rPr>
                        <a:t>Penalties in</a:t>
                      </a:r>
                      <a:r>
                        <a:rPr lang="fr-BE" sz="2000" b="1" baseline="0" dirty="0" smtClean="0">
                          <a:solidFill>
                            <a:srgbClr val="FF0000"/>
                          </a:solidFill>
                        </a:rPr>
                        <a:t> the case of </a:t>
                      </a:r>
                      <a:r>
                        <a:rPr lang="fr-BE" sz="2000" b="1" baseline="0" dirty="0" err="1" smtClean="0">
                          <a:solidFill>
                            <a:srgbClr val="FF0000"/>
                          </a:solidFill>
                        </a:rPr>
                        <a:t>poor</a:t>
                      </a:r>
                      <a:r>
                        <a:rPr lang="fr-BE" sz="2000" b="1" baseline="0" dirty="0" smtClean="0">
                          <a:solidFill>
                            <a:srgbClr val="FF0000"/>
                          </a:solidFill>
                        </a:rPr>
                        <a:t>, partial or </a:t>
                      </a:r>
                      <a:r>
                        <a:rPr lang="fr-BE" sz="2000" b="1" baseline="0" dirty="0" err="1" smtClean="0">
                          <a:solidFill>
                            <a:srgbClr val="FF0000"/>
                          </a:solidFill>
                        </a:rPr>
                        <a:t>late</a:t>
                      </a:r>
                      <a:r>
                        <a:rPr lang="fr-BE" sz="2000" b="1" baseline="0" dirty="0" smtClean="0">
                          <a:solidFill>
                            <a:srgbClr val="FF0000"/>
                          </a:solidFill>
                        </a:rPr>
                        <a:t> </a:t>
                      </a:r>
                      <a:r>
                        <a:rPr lang="fr-BE" sz="2000" b="1" baseline="0" dirty="0" err="1" smtClean="0">
                          <a:solidFill>
                            <a:srgbClr val="FF0000"/>
                          </a:solidFill>
                        </a:rPr>
                        <a:t>implementation</a:t>
                      </a:r>
                      <a:r>
                        <a:rPr lang="fr-BE" sz="2000" b="1" baseline="0" dirty="0" smtClean="0">
                          <a:solidFill>
                            <a:srgbClr val="FF0000"/>
                          </a:solidFill>
                        </a:rPr>
                        <a:t> of the action</a:t>
                      </a:r>
                      <a:endParaRPr lang="en-GB" sz="2000" b="1" dirty="0">
                        <a:solidFill>
                          <a:srgbClr val="FF0000"/>
                        </a:solidFill>
                      </a:endParaRPr>
                    </a:p>
                  </a:txBody>
                  <a:tcPr/>
                </a:tc>
                <a:extLst>
                  <a:ext uri="{0D108BD9-81ED-4DB2-BD59-A6C34878D82A}">
                    <a16:rowId xmlns:a16="http://schemas.microsoft.com/office/drawing/2014/main" xmlns="" val="10001"/>
                  </a:ext>
                </a:extLst>
              </a:tr>
              <a:tr h="864096">
                <a:tc>
                  <a:txBody>
                    <a:bodyPr/>
                    <a:lstStyle/>
                    <a:p>
                      <a:pPr algn="ctr"/>
                      <a:r>
                        <a:rPr lang="fr-BE" b="1" dirty="0" smtClean="0">
                          <a:solidFill>
                            <a:srgbClr val="3E6FD2"/>
                          </a:solidFill>
                        </a:rPr>
                        <a:t>2015</a:t>
                      </a:r>
                      <a:endParaRPr lang="en-GB" b="1" dirty="0">
                        <a:solidFill>
                          <a:srgbClr val="3E6FD2"/>
                        </a:solidFill>
                      </a:endParaRPr>
                    </a:p>
                  </a:txBody>
                  <a:tcPr anchor="ctr"/>
                </a:tc>
                <a:tc>
                  <a:txBody>
                    <a:bodyPr/>
                    <a:lstStyle/>
                    <a:p>
                      <a:r>
                        <a:rPr lang="fr-BE" sz="2000" b="1" dirty="0" smtClean="0">
                          <a:solidFill>
                            <a:srgbClr val="3E6FD2"/>
                          </a:solidFill>
                        </a:rPr>
                        <a:t>Clarification</a:t>
                      </a:r>
                      <a:r>
                        <a:rPr lang="fr-BE" sz="2000" b="1" baseline="0" dirty="0" smtClean="0">
                          <a:solidFill>
                            <a:srgbClr val="3E6FD2"/>
                          </a:solidFill>
                        </a:rPr>
                        <a:t> on the </a:t>
                      </a:r>
                      <a:r>
                        <a:rPr lang="fr-BE" sz="2000" b="1" baseline="0" dirty="0" err="1" smtClean="0">
                          <a:solidFill>
                            <a:srgbClr val="3E6FD2"/>
                          </a:solidFill>
                        </a:rPr>
                        <a:t>costs</a:t>
                      </a:r>
                      <a:r>
                        <a:rPr lang="fr-BE" sz="2000" b="1" baseline="0" dirty="0" smtClean="0">
                          <a:solidFill>
                            <a:srgbClr val="3E6FD2"/>
                          </a:solidFill>
                        </a:rPr>
                        <a:t> of </a:t>
                      </a:r>
                      <a:r>
                        <a:rPr lang="fr-BE" sz="2000" b="1" baseline="0" dirty="0" err="1" smtClean="0">
                          <a:solidFill>
                            <a:srgbClr val="3E6FD2"/>
                          </a:solidFill>
                        </a:rPr>
                        <a:t>stay</a:t>
                      </a:r>
                      <a:r>
                        <a:rPr lang="fr-BE" sz="2000" b="1" baseline="0" dirty="0" smtClean="0">
                          <a:solidFill>
                            <a:srgbClr val="3E6FD2"/>
                          </a:solidFill>
                        </a:rPr>
                        <a:t> of </a:t>
                      </a:r>
                      <a:r>
                        <a:rPr lang="fr-BE" sz="2000" b="1" baseline="0" dirty="0" err="1" smtClean="0">
                          <a:solidFill>
                            <a:srgbClr val="3E6FD2"/>
                          </a:solidFill>
                        </a:rPr>
                        <a:t>students</a:t>
                      </a:r>
                      <a:r>
                        <a:rPr lang="fr-BE" sz="2000" b="1" baseline="0" dirty="0" smtClean="0">
                          <a:solidFill>
                            <a:srgbClr val="3E6FD2"/>
                          </a:solidFill>
                        </a:rPr>
                        <a:t> </a:t>
                      </a:r>
                      <a:r>
                        <a:rPr lang="fr-BE" sz="2000" b="1" baseline="0" dirty="0" err="1" smtClean="0">
                          <a:solidFill>
                            <a:srgbClr val="3E6FD2"/>
                          </a:solidFill>
                        </a:rPr>
                        <a:t>participating</a:t>
                      </a:r>
                      <a:r>
                        <a:rPr lang="fr-BE" sz="2000" b="1" baseline="0" dirty="0" smtClean="0">
                          <a:solidFill>
                            <a:srgbClr val="3E6FD2"/>
                          </a:solidFill>
                        </a:rPr>
                        <a:t> in </a:t>
                      </a:r>
                      <a:r>
                        <a:rPr lang="fr-BE" sz="2000" b="1" baseline="0" dirty="0" err="1" smtClean="0">
                          <a:solidFill>
                            <a:srgbClr val="3E6FD2"/>
                          </a:solidFill>
                        </a:rPr>
                        <a:t>project</a:t>
                      </a:r>
                      <a:r>
                        <a:rPr lang="fr-BE" sz="2000" b="1" baseline="0" dirty="0" smtClean="0">
                          <a:solidFill>
                            <a:srgbClr val="3E6FD2"/>
                          </a:solidFill>
                        </a:rPr>
                        <a:t> management meetings</a:t>
                      </a:r>
                      <a:endParaRPr lang="en-GB" sz="2000" b="1" dirty="0">
                        <a:solidFill>
                          <a:srgbClr val="3E6FD2"/>
                        </a:solidFill>
                      </a:endParaRPr>
                    </a:p>
                  </a:txBody>
                  <a:tcPr/>
                </a:tc>
                <a:extLst>
                  <a:ext uri="{0D108BD9-81ED-4DB2-BD59-A6C34878D82A}">
                    <a16:rowId xmlns:a16="http://schemas.microsoft.com/office/drawing/2014/main" xmlns="" val="10002"/>
                  </a:ext>
                </a:extLst>
              </a:tr>
              <a:tr h="504056">
                <a:tc>
                  <a:txBody>
                    <a:bodyPr/>
                    <a:lstStyle/>
                    <a:p>
                      <a:pPr algn="ctr"/>
                      <a:r>
                        <a:rPr lang="fr-BE" b="1" dirty="0" smtClean="0">
                          <a:solidFill>
                            <a:srgbClr val="3E6FD2"/>
                          </a:solidFill>
                        </a:rPr>
                        <a:t>2016</a:t>
                      </a:r>
                      <a:endParaRPr lang="en-GB" b="1" dirty="0">
                        <a:solidFill>
                          <a:srgbClr val="3E6FD2"/>
                        </a:solidFill>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sz="2000" b="1" dirty="0" smtClean="0">
                          <a:solidFill>
                            <a:srgbClr val="3E6FD2"/>
                          </a:solidFill>
                        </a:rPr>
                        <a:t>Note on Staff </a:t>
                      </a:r>
                      <a:r>
                        <a:rPr lang="fr-BE" sz="2000" b="1" dirty="0" err="1" smtClean="0">
                          <a:solidFill>
                            <a:srgbClr val="3E6FD2"/>
                          </a:solidFill>
                        </a:rPr>
                        <a:t>costs</a:t>
                      </a:r>
                      <a:r>
                        <a:rPr lang="fr-BE" sz="2000" b="1" dirty="0" smtClean="0">
                          <a:solidFill>
                            <a:srgbClr val="3E6FD2"/>
                          </a:solidFill>
                        </a:rPr>
                        <a:t> sent on 09/03/2017</a:t>
                      </a:r>
                    </a:p>
                  </a:txBody>
                  <a:tcPr/>
                </a:tc>
                <a:extLst>
                  <a:ext uri="{0D108BD9-81ED-4DB2-BD59-A6C34878D82A}">
                    <a16:rowId xmlns:a16="http://schemas.microsoft.com/office/drawing/2014/main" xmlns="" val="10003"/>
                  </a:ext>
                </a:extLst>
              </a:tr>
              <a:tr h="648072">
                <a:tc>
                  <a:txBody>
                    <a:bodyPr/>
                    <a:lstStyle/>
                    <a:p>
                      <a:pPr algn="ctr"/>
                      <a:r>
                        <a:rPr lang="fr-BE" b="1" dirty="0" smtClean="0">
                          <a:solidFill>
                            <a:srgbClr val="3E6FD2"/>
                          </a:solidFill>
                        </a:rPr>
                        <a:t>2016</a:t>
                      </a:r>
                      <a:endParaRPr lang="en-GB" b="1" dirty="0">
                        <a:solidFill>
                          <a:srgbClr val="3E6FD2"/>
                        </a:solidFill>
                      </a:endParaRPr>
                    </a:p>
                  </a:txBody>
                  <a:tcPr anchor="ctr"/>
                </a:tc>
                <a:tc>
                  <a:txBody>
                    <a:bodyPr/>
                    <a:lstStyle/>
                    <a:p>
                      <a:r>
                        <a:rPr lang="fr-BE" sz="2000" b="1" dirty="0" smtClean="0">
                          <a:solidFill>
                            <a:srgbClr val="3E6FD2"/>
                          </a:solidFill>
                        </a:rPr>
                        <a:t>Staff</a:t>
                      </a:r>
                      <a:r>
                        <a:rPr lang="fr-BE" sz="2000" b="1" baseline="0" dirty="0" smtClean="0">
                          <a:solidFill>
                            <a:srgbClr val="3E6FD2"/>
                          </a:solidFill>
                        </a:rPr>
                        <a:t> Convention </a:t>
                      </a:r>
                      <a:r>
                        <a:rPr lang="fr-BE" sz="2000" b="1" baseline="0" dirty="0" err="1" smtClean="0">
                          <a:solidFill>
                            <a:srgbClr val="3E6FD2"/>
                          </a:solidFill>
                        </a:rPr>
                        <a:t>is</a:t>
                      </a:r>
                      <a:r>
                        <a:rPr lang="fr-BE" sz="2000" b="1" baseline="0" dirty="0" smtClean="0">
                          <a:solidFill>
                            <a:srgbClr val="3E6FD2"/>
                          </a:solidFill>
                        </a:rPr>
                        <a:t> </a:t>
                      </a:r>
                      <a:r>
                        <a:rPr lang="fr-BE" sz="2000" b="1" baseline="0" dirty="0" err="1" smtClean="0">
                          <a:solidFill>
                            <a:srgbClr val="3E6FD2"/>
                          </a:solidFill>
                        </a:rPr>
                        <a:t>replaced</a:t>
                      </a:r>
                      <a:r>
                        <a:rPr lang="fr-BE" sz="2000" b="1" baseline="0" dirty="0" smtClean="0">
                          <a:solidFill>
                            <a:srgbClr val="3E6FD2"/>
                          </a:solidFill>
                        </a:rPr>
                        <a:t> by Joint </a:t>
                      </a:r>
                      <a:r>
                        <a:rPr lang="fr-BE" sz="2000" b="1" baseline="0" dirty="0" err="1" smtClean="0">
                          <a:solidFill>
                            <a:srgbClr val="3E6FD2"/>
                          </a:solidFill>
                        </a:rPr>
                        <a:t>Declaration</a:t>
                      </a:r>
                      <a:endParaRPr lang="en-GB" sz="2000" b="1" dirty="0">
                        <a:solidFill>
                          <a:srgbClr val="3E6FD2"/>
                        </a:solidFill>
                      </a:endParaRPr>
                    </a:p>
                  </a:txBody>
                  <a:tcPr/>
                </a:tc>
                <a:extLst>
                  <a:ext uri="{0D108BD9-81ED-4DB2-BD59-A6C34878D82A}">
                    <a16:rowId xmlns:a16="http://schemas.microsoft.com/office/drawing/2014/main" xmlns="" val="10004"/>
                  </a:ext>
                </a:extLst>
              </a:tr>
              <a:tr h="340518">
                <a:tc>
                  <a:txBody>
                    <a:bodyPr/>
                    <a:lstStyle/>
                    <a:p>
                      <a:pPr algn="ctr"/>
                      <a:r>
                        <a:rPr lang="fr-BE" b="1" dirty="0" smtClean="0">
                          <a:solidFill>
                            <a:srgbClr val="3E6FD2"/>
                          </a:solidFill>
                        </a:rPr>
                        <a:t>2016</a:t>
                      </a:r>
                      <a:endParaRPr lang="en-GB" b="1" dirty="0">
                        <a:solidFill>
                          <a:srgbClr val="3E6FD2"/>
                        </a:solidFill>
                      </a:endParaRPr>
                    </a:p>
                  </a:txBody>
                  <a:tcPr anchor="ctr"/>
                </a:tc>
                <a:tc>
                  <a:txBody>
                    <a:bodyPr/>
                    <a:lstStyle/>
                    <a:p>
                      <a:r>
                        <a:rPr lang="fr-BE" sz="2000" b="1" baseline="0" dirty="0" smtClean="0">
                          <a:solidFill>
                            <a:srgbClr val="3E6FD2"/>
                          </a:solidFill>
                        </a:rPr>
                        <a:t>Duration for </a:t>
                      </a:r>
                      <a:r>
                        <a:rPr lang="fr-BE" sz="2000" b="1" baseline="0" dirty="0" err="1" smtClean="0">
                          <a:solidFill>
                            <a:srgbClr val="3E6FD2"/>
                          </a:solidFill>
                        </a:rPr>
                        <a:t>travel</a:t>
                      </a:r>
                      <a:r>
                        <a:rPr lang="fr-BE" sz="2000" b="1" baseline="0" dirty="0" smtClean="0">
                          <a:solidFill>
                            <a:srgbClr val="3E6FD2"/>
                          </a:solidFill>
                        </a:rPr>
                        <a:t> for </a:t>
                      </a:r>
                      <a:r>
                        <a:rPr lang="fr-BE" sz="2000" b="1" baseline="0" dirty="0" err="1" smtClean="0">
                          <a:solidFill>
                            <a:srgbClr val="3E6FD2"/>
                          </a:solidFill>
                        </a:rPr>
                        <a:t>students</a:t>
                      </a:r>
                      <a:r>
                        <a:rPr lang="fr-BE" sz="2000" b="1" baseline="0" dirty="0" smtClean="0">
                          <a:solidFill>
                            <a:srgbClr val="3E6FD2"/>
                          </a:solidFill>
                        </a:rPr>
                        <a:t> </a:t>
                      </a:r>
                      <a:r>
                        <a:rPr lang="fr-BE" sz="2000" b="1" baseline="0" dirty="0" err="1" smtClean="0">
                          <a:solidFill>
                            <a:srgbClr val="3E6FD2"/>
                          </a:solidFill>
                        </a:rPr>
                        <a:t>is</a:t>
                      </a:r>
                      <a:r>
                        <a:rPr lang="fr-BE" sz="2000" b="1" baseline="0" dirty="0" smtClean="0">
                          <a:solidFill>
                            <a:srgbClr val="3E6FD2"/>
                          </a:solidFill>
                        </a:rPr>
                        <a:t> </a:t>
                      </a:r>
                      <a:r>
                        <a:rPr lang="fr-BE" sz="2000" b="1" baseline="0" dirty="0" err="1" smtClean="0">
                          <a:solidFill>
                            <a:srgbClr val="3E6FD2"/>
                          </a:solidFill>
                        </a:rPr>
                        <a:t>extended</a:t>
                      </a:r>
                      <a:r>
                        <a:rPr lang="fr-BE" sz="2000" b="1" baseline="0" dirty="0" smtClean="0">
                          <a:solidFill>
                            <a:srgbClr val="3E6FD2"/>
                          </a:solidFill>
                        </a:rPr>
                        <a:t> to 3 </a:t>
                      </a:r>
                      <a:r>
                        <a:rPr lang="fr-BE" sz="2000" b="1" baseline="0" dirty="0" err="1" smtClean="0">
                          <a:solidFill>
                            <a:srgbClr val="3E6FD2"/>
                          </a:solidFill>
                        </a:rPr>
                        <a:t>months</a:t>
                      </a:r>
                      <a:endParaRPr lang="fr-BE" sz="2000" b="1" baseline="0" dirty="0" smtClean="0">
                        <a:solidFill>
                          <a:srgbClr val="3E6FD2"/>
                        </a:solidFill>
                      </a:endParaRPr>
                    </a:p>
                  </a:txBody>
                  <a:tcPr/>
                </a:tc>
                <a:extLst>
                  <a:ext uri="{0D108BD9-81ED-4DB2-BD59-A6C34878D82A}">
                    <a16:rowId xmlns:a16="http://schemas.microsoft.com/office/drawing/2014/main" xmlns="" val="10005"/>
                  </a:ext>
                </a:extLst>
              </a:tr>
            </a:tbl>
          </a:graphicData>
        </a:graphic>
      </p:graphicFrame>
      <p:sp>
        <p:nvSpPr>
          <p:cNvPr id="4" name="Slide Number Placeholder 3"/>
          <p:cNvSpPr>
            <a:spLocks noGrp="1"/>
          </p:cNvSpPr>
          <p:nvPr>
            <p:ph type="sldNum" sz="quarter" idx="11"/>
          </p:nvPr>
        </p:nvSpPr>
        <p:spPr/>
        <p:txBody>
          <a:bodyPr/>
          <a:lstStyle/>
          <a:p>
            <a:fld id="{14F0E55B-1EBF-4C63-9883-404455EB20A7}" type="slidenum">
              <a:rPr lang="en-GB" altLang="en-US" smtClean="0">
                <a:solidFill>
                  <a:srgbClr val="000000"/>
                </a:solidFill>
              </a:rPr>
              <a:pPr/>
              <a:t>2</a:t>
            </a:fld>
            <a:endParaRPr lang="en-GB" altLang="en-US">
              <a:solidFill>
                <a:srgbClr val="000000"/>
              </a:solidFill>
            </a:endParaRPr>
          </a:p>
        </p:txBody>
      </p:sp>
    </p:spTree>
    <p:extLst>
      <p:ext uri="{BB962C8B-B14F-4D97-AF65-F5344CB8AC3E}">
        <p14:creationId xmlns:p14="http://schemas.microsoft.com/office/powerpoint/2010/main" val="3178839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395288" y="1339851"/>
            <a:ext cx="8229600" cy="504974"/>
          </a:xfrm>
        </p:spPr>
        <p:txBody>
          <a:bodyPr/>
          <a:lstStyle/>
          <a:p>
            <a:pPr algn="ctr"/>
            <a:r>
              <a:rPr lang="fr-BE" dirty="0" smtClean="0"/>
              <a:t/>
            </a:r>
            <a:br>
              <a:rPr lang="fr-BE" dirty="0" smtClean="0"/>
            </a:br>
            <a:r>
              <a:rPr lang="en-GB" sz="3200" dirty="0" smtClean="0"/>
              <a:t> </a:t>
            </a:r>
            <a:br>
              <a:rPr lang="en-GB" sz="3200" dirty="0" smtClean="0"/>
            </a:br>
            <a:r>
              <a:rPr lang="en-GB" sz="2300" i="1" kern="1200" dirty="0" smtClean="0">
                <a:solidFill>
                  <a:schemeClr val="accent5">
                    <a:lumMod val="75000"/>
                  </a:schemeClr>
                </a:solidFill>
              </a:rPr>
              <a:t> </a:t>
            </a:r>
            <a:r>
              <a:rPr lang="en-GB" sz="2300" dirty="0" smtClean="0">
                <a:solidFill>
                  <a:srgbClr val="FF0000"/>
                </a:solidFill>
              </a:rPr>
              <a:t>Cost </a:t>
            </a:r>
            <a:r>
              <a:rPr lang="en-GB" sz="2300" dirty="0">
                <a:solidFill>
                  <a:srgbClr val="FF0000"/>
                </a:solidFill>
              </a:rPr>
              <a:t>of stay specific rules</a:t>
            </a:r>
            <a:br>
              <a:rPr lang="en-GB" sz="2300" dirty="0">
                <a:solidFill>
                  <a:srgbClr val="FF0000"/>
                </a:solidFill>
              </a:rPr>
            </a:br>
            <a:r>
              <a:rPr lang="en-GB" altLang="en-US" sz="2300" dirty="0">
                <a:solidFill>
                  <a:schemeClr val="tx1"/>
                </a:solidFill>
              </a:rPr>
              <a:t/>
            </a:r>
            <a:br>
              <a:rPr lang="en-GB" altLang="en-US" sz="2300" dirty="0">
                <a:solidFill>
                  <a:schemeClr val="tx1"/>
                </a:solidFill>
              </a:rPr>
            </a:br>
            <a:r>
              <a:rPr lang="en-GB" dirty="0" smtClean="0">
                <a:solidFill>
                  <a:schemeClr val="tx1"/>
                </a:solidFill>
              </a:rPr>
              <a:t/>
            </a:r>
            <a:br>
              <a:rPr lang="en-GB" dirty="0" smtClean="0">
                <a:solidFill>
                  <a:schemeClr val="tx1"/>
                </a:solidFill>
              </a:rPr>
            </a:br>
            <a:endParaRPr lang="en-US" altLang="en-US" dirty="0">
              <a:solidFill>
                <a:schemeClr val="tx1"/>
              </a:solidFill>
            </a:endParaRPr>
          </a:p>
        </p:txBody>
      </p:sp>
      <p:sp>
        <p:nvSpPr>
          <p:cNvPr id="83971" name="Rectangle 3"/>
          <p:cNvSpPr>
            <a:spLocks noGrp="1" noChangeArrowheads="1"/>
          </p:cNvSpPr>
          <p:nvPr>
            <p:ph idx="1"/>
          </p:nvPr>
        </p:nvSpPr>
        <p:spPr>
          <a:xfrm>
            <a:off x="457200" y="2132856"/>
            <a:ext cx="8229600" cy="4320479"/>
          </a:xfrm>
        </p:spPr>
        <p:txBody>
          <a:bodyPr/>
          <a:lstStyle/>
          <a:p>
            <a:pPr marL="0" indent="0">
              <a:buNone/>
            </a:pPr>
            <a:r>
              <a:rPr lang="en-GB" sz="1400" b="1" dirty="0">
                <a:solidFill>
                  <a:schemeClr val="tx1"/>
                </a:solidFill>
              </a:rPr>
              <a:t>Examples</a:t>
            </a:r>
            <a:r>
              <a:rPr lang="en-GB" sz="1400" b="1" dirty="0" smtClean="0">
                <a:solidFill>
                  <a:schemeClr val="tx1"/>
                </a:solidFill>
              </a:rPr>
              <a:t>:</a:t>
            </a:r>
          </a:p>
          <a:p>
            <a:pPr marL="0" indent="0">
              <a:buNone/>
            </a:pPr>
            <a:endParaRPr lang="en-GB" sz="1400" dirty="0">
              <a:solidFill>
                <a:srgbClr val="FF0000"/>
              </a:solidFill>
            </a:endParaRPr>
          </a:p>
          <a:p>
            <a:pPr marL="0" indent="0">
              <a:buNone/>
            </a:pPr>
            <a:r>
              <a:rPr lang="en-GB" sz="1400" b="1" dirty="0" smtClean="0">
                <a:solidFill>
                  <a:srgbClr val="FF0000"/>
                </a:solidFill>
              </a:rPr>
              <a:t>A </a:t>
            </a:r>
            <a:r>
              <a:rPr lang="en-GB" sz="1400" b="1" dirty="0">
                <a:solidFill>
                  <a:srgbClr val="FF0000"/>
                </a:solidFill>
              </a:rPr>
              <a:t>staff from Paris (France) </a:t>
            </a:r>
            <a:r>
              <a:rPr lang="en-GB" sz="1400" b="1" dirty="0" smtClean="0">
                <a:solidFill>
                  <a:srgbClr val="FF0000"/>
                </a:solidFill>
              </a:rPr>
              <a:t>takes </a:t>
            </a:r>
            <a:r>
              <a:rPr lang="en-GB" sz="1400" b="1" dirty="0">
                <a:solidFill>
                  <a:srgbClr val="FF0000"/>
                </a:solidFill>
              </a:rPr>
              <a:t>part in </a:t>
            </a:r>
            <a:r>
              <a:rPr lang="en-GB" sz="1400" b="1" dirty="0" smtClean="0">
                <a:solidFill>
                  <a:srgbClr val="FF0000"/>
                </a:solidFill>
              </a:rPr>
              <a:t>an activity in Brussels </a:t>
            </a:r>
            <a:r>
              <a:rPr lang="en-GB" sz="1400" b="1" dirty="0">
                <a:solidFill>
                  <a:srgbClr val="FF0000"/>
                </a:solidFill>
              </a:rPr>
              <a:t>(Belgium) during 2 </a:t>
            </a:r>
            <a:r>
              <a:rPr lang="en-GB" sz="1400" b="1" dirty="0" smtClean="0">
                <a:solidFill>
                  <a:srgbClr val="FF0000"/>
                </a:solidFill>
              </a:rPr>
              <a:t>days (including travel):</a:t>
            </a:r>
          </a:p>
          <a:p>
            <a:pPr marL="0" indent="0">
              <a:buNone/>
            </a:pPr>
            <a:r>
              <a:rPr lang="en-GB" sz="1400" b="1" u="sng" dirty="0" smtClean="0">
                <a:solidFill>
                  <a:srgbClr val="FF0000"/>
                </a:solidFill>
              </a:rPr>
              <a:t>Max. 2 </a:t>
            </a:r>
            <a:r>
              <a:rPr lang="en-GB" sz="1400" b="1" u="sng" dirty="0">
                <a:solidFill>
                  <a:srgbClr val="FF0000"/>
                </a:solidFill>
              </a:rPr>
              <a:t>unit costs of 120 Euros </a:t>
            </a:r>
            <a:r>
              <a:rPr lang="en-GB" sz="1400" b="1" u="sng" dirty="0" smtClean="0">
                <a:solidFill>
                  <a:srgbClr val="FF0000"/>
                </a:solidFill>
              </a:rPr>
              <a:t>each (TOTAL: 240 Euros)</a:t>
            </a:r>
            <a:endParaRPr lang="en-GB" sz="1400" b="1" u="sng" dirty="0">
              <a:solidFill>
                <a:srgbClr val="FF0000"/>
              </a:solidFill>
            </a:endParaRPr>
          </a:p>
          <a:p>
            <a:pPr marL="0" indent="0">
              <a:buNone/>
            </a:pPr>
            <a:endParaRPr lang="en-GB" sz="1400" b="1" dirty="0">
              <a:solidFill>
                <a:srgbClr val="FF0000"/>
              </a:solidFill>
            </a:endParaRPr>
          </a:p>
          <a:p>
            <a:pPr marL="0" indent="0">
              <a:buNone/>
            </a:pPr>
            <a:r>
              <a:rPr lang="en-GB" sz="1400" b="1" dirty="0" smtClean="0">
                <a:solidFill>
                  <a:srgbClr val="FF0000"/>
                </a:solidFill>
              </a:rPr>
              <a:t>A </a:t>
            </a:r>
            <a:r>
              <a:rPr lang="en-GB" sz="1400" b="1" dirty="0">
                <a:solidFill>
                  <a:srgbClr val="FF0000"/>
                </a:solidFill>
              </a:rPr>
              <a:t>staff from Paris (France) </a:t>
            </a:r>
            <a:r>
              <a:rPr lang="en-GB" sz="1400" b="1" dirty="0" smtClean="0">
                <a:solidFill>
                  <a:srgbClr val="FF0000"/>
                </a:solidFill>
              </a:rPr>
              <a:t>takes </a:t>
            </a:r>
            <a:r>
              <a:rPr lang="en-GB" sz="1400" b="1" dirty="0">
                <a:solidFill>
                  <a:srgbClr val="FF0000"/>
                </a:solidFill>
              </a:rPr>
              <a:t>part in an activity in Brussels (Belgium) during 20 </a:t>
            </a:r>
            <a:r>
              <a:rPr lang="en-GB" sz="1400" b="1" dirty="0" smtClean="0">
                <a:solidFill>
                  <a:srgbClr val="FF0000"/>
                </a:solidFill>
              </a:rPr>
              <a:t>days (including travel): </a:t>
            </a:r>
          </a:p>
          <a:p>
            <a:pPr marL="0" indent="0">
              <a:buNone/>
            </a:pPr>
            <a:r>
              <a:rPr lang="en-GB" sz="1400" b="1" u="sng" dirty="0" smtClean="0">
                <a:solidFill>
                  <a:srgbClr val="FF0000"/>
                </a:solidFill>
              </a:rPr>
              <a:t>Max. 14 </a:t>
            </a:r>
            <a:r>
              <a:rPr lang="en-GB" sz="1400" b="1" u="sng" dirty="0">
                <a:solidFill>
                  <a:srgbClr val="FF0000"/>
                </a:solidFill>
              </a:rPr>
              <a:t>unit costs of 120 Euros each + 6 unit costs of 70 Euros each </a:t>
            </a:r>
            <a:r>
              <a:rPr lang="en-GB" sz="1400" b="1" u="sng" dirty="0" smtClean="0">
                <a:solidFill>
                  <a:srgbClr val="FF0000"/>
                </a:solidFill>
              </a:rPr>
              <a:t>(TOTAL: </a:t>
            </a:r>
            <a:r>
              <a:rPr lang="en-GB" sz="1400" b="1" u="sng" dirty="0">
                <a:solidFill>
                  <a:srgbClr val="FF0000"/>
                </a:solidFill>
              </a:rPr>
              <a:t>2.100 </a:t>
            </a:r>
            <a:r>
              <a:rPr lang="en-GB" sz="1400" b="1" u="sng" dirty="0" smtClean="0">
                <a:solidFill>
                  <a:srgbClr val="FF0000"/>
                </a:solidFill>
              </a:rPr>
              <a:t>Euros)</a:t>
            </a:r>
            <a:endParaRPr lang="en-GB" sz="1400" b="1" u="sng" dirty="0">
              <a:solidFill>
                <a:srgbClr val="FF0000"/>
              </a:solidFill>
            </a:endParaRPr>
          </a:p>
          <a:p>
            <a:pPr marL="0" indent="0">
              <a:buNone/>
            </a:pPr>
            <a:endParaRPr lang="en-GB" sz="1400" b="1" dirty="0">
              <a:solidFill>
                <a:srgbClr val="FF0000"/>
              </a:solidFill>
            </a:endParaRPr>
          </a:p>
          <a:p>
            <a:pPr marL="0" indent="0">
              <a:buNone/>
            </a:pPr>
            <a:r>
              <a:rPr lang="en-GB" sz="1400" b="1" dirty="0" smtClean="0">
                <a:solidFill>
                  <a:srgbClr val="FF0000"/>
                </a:solidFill>
              </a:rPr>
              <a:t>A </a:t>
            </a:r>
            <a:r>
              <a:rPr lang="en-GB" sz="1400" b="1" dirty="0">
                <a:solidFill>
                  <a:srgbClr val="FF0000"/>
                </a:solidFill>
              </a:rPr>
              <a:t>student from Paris (France) </a:t>
            </a:r>
            <a:r>
              <a:rPr lang="en-GB" sz="1400" b="1" dirty="0" smtClean="0">
                <a:solidFill>
                  <a:srgbClr val="FF0000"/>
                </a:solidFill>
              </a:rPr>
              <a:t>takes </a:t>
            </a:r>
            <a:r>
              <a:rPr lang="en-GB" sz="1400" b="1" dirty="0">
                <a:solidFill>
                  <a:srgbClr val="FF0000"/>
                </a:solidFill>
              </a:rPr>
              <a:t>part in an activity in Berlin (Germany) during 22 </a:t>
            </a:r>
            <a:r>
              <a:rPr lang="en-GB" sz="1400" b="1" dirty="0" smtClean="0">
                <a:solidFill>
                  <a:srgbClr val="FF0000"/>
                </a:solidFill>
              </a:rPr>
              <a:t>days (including travel): </a:t>
            </a:r>
          </a:p>
          <a:p>
            <a:pPr marL="0" indent="0">
              <a:buNone/>
            </a:pPr>
            <a:r>
              <a:rPr lang="en-GB" sz="1400" b="1" u="sng" dirty="0" smtClean="0">
                <a:solidFill>
                  <a:srgbClr val="FF0000"/>
                </a:solidFill>
              </a:rPr>
              <a:t>Max. 14 </a:t>
            </a:r>
            <a:r>
              <a:rPr lang="en-GB" sz="1400" b="1" u="sng" dirty="0">
                <a:solidFill>
                  <a:srgbClr val="FF0000"/>
                </a:solidFill>
              </a:rPr>
              <a:t>unit costs of 55 Euros each </a:t>
            </a:r>
            <a:r>
              <a:rPr lang="en-GB" sz="1400" b="1" u="sng" dirty="0" smtClean="0">
                <a:solidFill>
                  <a:srgbClr val="FF0000"/>
                </a:solidFill>
              </a:rPr>
              <a:t>+ </a:t>
            </a:r>
            <a:r>
              <a:rPr lang="en-GB" sz="1400" b="1" u="sng" dirty="0">
                <a:solidFill>
                  <a:srgbClr val="FF0000"/>
                </a:solidFill>
              </a:rPr>
              <a:t>8 unit costs of 40 Euros </a:t>
            </a:r>
            <a:r>
              <a:rPr lang="en-GB" sz="1400" b="1" u="sng" dirty="0" smtClean="0">
                <a:solidFill>
                  <a:srgbClr val="FF0000"/>
                </a:solidFill>
              </a:rPr>
              <a:t>each (TOTAL: </a:t>
            </a:r>
            <a:r>
              <a:rPr lang="en-GB" sz="1400" b="1" u="sng" dirty="0">
                <a:solidFill>
                  <a:srgbClr val="FF0000"/>
                </a:solidFill>
              </a:rPr>
              <a:t>1.090 </a:t>
            </a:r>
            <a:r>
              <a:rPr lang="en-GB" sz="1400" b="1" u="sng" dirty="0" smtClean="0">
                <a:solidFill>
                  <a:srgbClr val="FF0000"/>
                </a:solidFill>
              </a:rPr>
              <a:t>Euros)</a:t>
            </a:r>
            <a:endParaRPr lang="en-GB" sz="1400" b="1" u="sng" dirty="0">
              <a:solidFill>
                <a:srgbClr val="FF0000"/>
              </a:solidFill>
            </a:endParaRPr>
          </a:p>
          <a:p>
            <a:pPr marL="0" indent="0">
              <a:buNone/>
            </a:pPr>
            <a:endParaRPr lang="en-GB" sz="1400" b="1" dirty="0"/>
          </a:p>
          <a:p>
            <a:pPr marL="0" indent="0" algn="ctr">
              <a:buNone/>
            </a:pPr>
            <a:endParaRPr lang="en-GB" sz="1400" dirty="0" smtClean="0"/>
          </a:p>
          <a:p>
            <a:endParaRPr lang="en-GB" sz="1400" dirty="0"/>
          </a:p>
        </p:txBody>
      </p:sp>
      <p:sp>
        <p:nvSpPr>
          <p:cNvPr id="2" name="Slide Number Placeholder 1"/>
          <p:cNvSpPr>
            <a:spLocks noGrp="1"/>
          </p:cNvSpPr>
          <p:nvPr>
            <p:ph type="sldNum" sz="quarter" idx="11"/>
          </p:nvPr>
        </p:nvSpPr>
        <p:spPr/>
        <p:txBody>
          <a:bodyPr/>
          <a:lstStyle/>
          <a:p>
            <a:fld id="{14F0E55B-1EBF-4C63-9883-404455EB20A7}" type="slidenum">
              <a:rPr lang="en-GB" altLang="en-US" smtClean="0"/>
              <a:pPr/>
              <a:t>20</a:t>
            </a:fld>
            <a:endParaRPr lang="en-GB" altLang="en-US"/>
          </a:p>
        </p:txBody>
      </p:sp>
    </p:spTree>
    <p:extLst>
      <p:ext uri="{BB962C8B-B14F-4D97-AF65-F5344CB8AC3E}">
        <p14:creationId xmlns:p14="http://schemas.microsoft.com/office/powerpoint/2010/main" val="13083973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395288" y="1339851"/>
            <a:ext cx="8229600" cy="576982"/>
          </a:xfrm>
        </p:spPr>
        <p:txBody>
          <a:bodyPr/>
          <a:lstStyle/>
          <a:p>
            <a:pPr algn="ctr"/>
            <a:r>
              <a:rPr lang="fr-BE" dirty="0" smtClean="0"/>
              <a:t/>
            </a:r>
            <a:br>
              <a:rPr lang="fr-BE" dirty="0" smtClean="0"/>
            </a:br>
            <a:r>
              <a:rPr lang="en-GB" sz="2400" i="1" kern="1200" dirty="0" smtClean="0">
                <a:solidFill>
                  <a:schemeClr val="accent5">
                    <a:lumMod val="75000"/>
                  </a:schemeClr>
                </a:solidFill>
              </a:rPr>
              <a:t> </a:t>
            </a:r>
            <a:r>
              <a:rPr lang="en-GB" altLang="en-US" sz="2300" dirty="0" smtClean="0">
                <a:solidFill>
                  <a:srgbClr val="FF0000"/>
                </a:solidFill>
              </a:rPr>
              <a:t>Supporting </a:t>
            </a:r>
            <a:r>
              <a:rPr lang="en-GB" altLang="en-US" sz="2300" dirty="0">
                <a:solidFill>
                  <a:srgbClr val="FF0000"/>
                </a:solidFill>
              </a:rPr>
              <a:t>Documents</a:t>
            </a:r>
            <a:r>
              <a:rPr lang="en-GB" altLang="en-US" dirty="0" smtClean="0"/>
              <a:t/>
            </a:r>
            <a:br>
              <a:rPr lang="en-GB" altLang="en-US" dirty="0" smtClean="0"/>
            </a:br>
            <a:endParaRPr lang="en-US" altLang="en-US" dirty="0"/>
          </a:p>
        </p:txBody>
      </p:sp>
      <p:sp>
        <p:nvSpPr>
          <p:cNvPr id="83971" name="Rectangle 3"/>
          <p:cNvSpPr>
            <a:spLocks noGrp="1" noChangeArrowheads="1"/>
          </p:cNvSpPr>
          <p:nvPr>
            <p:ph idx="1"/>
          </p:nvPr>
        </p:nvSpPr>
        <p:spPr>
          <a:xfrm>
            <a:off x="467544" y="2132856"/>
            <a:ext cx="8229600" cy="3744516"/>
          </a:xfrm>
        </p:spPr>
        <p:txBody>
          <a:bodyPr/>
          <a:lstStyle/>
          <a:p>
            <a:pPr marL="457200" lvl="1" indent="0" algn="just">
              <a:buNone/>
            </a:pPr>
            <a:r>
              <a:rPr lang="en-GB" sz="1500" dirty="0" smtClean="0">
                <a:solidFill>
                  <a:srgbClr val="FF0000"/>
                </a:solidFill>
              </a:rPr>
              <a:t>Originals</a:t>
            </a:r>
            <a:r>
              <a:rPr lang="en-GB" sz="1500" dirty="0" smtClean="0"/>
              <a:t> kept by beneficiaries. </a:t>
            </a:r>
            <a:r>
              <a:rPr lang="en-GB" sz="1500" dirty="0" smtClean="0">
                <a:solidFill>
                  <a:srgbClr val="FF0000"/>
                </a:solidFill>
              </a:rPr>
              <a:t>Copies</a:t>
            </a:r>
            <a:r>
              <a:rPr lang="en-GB" sz="1500" dirty="0" smtClean="0"/>
              <a:t> kept </a:t>
            </a:r>
            <a:r>
              <a:rPr lang="en-GB" sz="1500" dirty="0"/>
              <a:t>by </a:t>
            </a:r>
            <a:r>
              <a:rPr lang="en-GB" sz="1500" dirty="0" smtClean="0"/>
              <a:t>coordinator and </a:t>
            </a:r>
            <a:r>
              <a:rPr lang="en-GB" sz="1500" dirty="0"/>
              <a:t>submitted with </a:t>
            </a:r>
            <a:r>
              <a:rPr lang="en-GB" sz="1500" dirty="0" smtClean="0"/>
              <a:t>Final report, when requested </a:t>
            </a:r>
          </a:p>
          <a:p>
            <a:pPr marL="457200" lvl="1" indent="0" algn="just">
              <a:buNone/>
            </a:pPr>
            <a:endParaRPr lang="en-GB" sz="1500" dirty="0" smtClean="0"/>
          </a:p>
          <a:p>
            <a:pPr marL="457200" lvl="1" indent="0" algn="just">
              <a:buNone/>
            </a:pPr>
            <a:r>
              <a:rPr lang="en-GB" sz="1500" dirty="0" smtClean="0"/>
              <a:t>In case of financial checks/audits, or if doubts </a:t>
            </a:r>
            <a:r>
              <a:rPr lang="en-GB" sz="1500" dirty="0"/>
              <a:t>on </a:t>
            </a:r>
            <a:r>
              <a:rPr lang="en-GB" sz="1500" dirty="0" smtClean="0"/>
              <a:t>implementation </a:t>
            </a:r>
            <a:r>
              <a:rPr lang="en-GB" sz="1500" dirty="0"/>
              <a:t>of any particular activity or expenditure, the Agency may request </a:t>
            </a:r>
            <a:r>
              <a:rPr lang="en-GB" sz="1500" dirty="0" smtClean="0"/>
              <a:t>corresponding </a:t>
            </a:r>
            <a:r>
              <a:rPr lang="en-GB" sz="1500" dirty="0"/>
              <a:t>supporting </a:t>
            </a:r>
            <a:r>
              <a:rPr lang="en-GB" sz="1500" dirty="0" smtClean="0"/>
              <a:t>documents</a:t>
            </a:r>
          </a:p>
          <a:p>
            <a:pPr marL="457200" lvl="1" indent="0" algn="just">
              <a:buNone/>
            </a:pPr>
            <a:endParaRPr lang="en-GB" sz="1500" b="0" dirty="0"/>
          </a:p>
          <a:p>
            <a:pPr marL="457200" lvl="1" indent="0" algn="just">
              <a:buNone/>
            </a:pPr>
            <a:r>
              <a:rPr lang="en-GB" sz="1500" b="0" dirty="0" smtClean="0"/>
              <a:t>Quality of documentation</a:t>
            </a:r>
          </a:p>
          <a:p>
            <a:pPr marL="457200" lvl="1" indent="0" algn="just">
              <a:buNone/>
            </a:pPr>
            <a:endParaRPr lang="en-GB" sz="1500" b="0" dirty="0"/>
          </a:p>
          <a:p>
            <a:pPr marL="457200" lvl="1" indent="0" algn="just">
              <a:buNone/>
            </a:pPr>
            <a:r>
              <a:rPr lang="en-GB" sz="1500" b="0" dirty="0" smtClean="0"/>
              <a:t>For </a:t>
            </a:r>
            <a:r>
              <a:rPr lang="en-GB" sz="1500" b="0" dirty="0"/>
              <a:t>all </a:t>
            </a:r>
            <a:r>
              <a:rPr lang="en-GB" sz="1500" b="0" dirty="0" smtClean="0"/>
              <a:t>grants:</a:t>
            </a:r>
          </a:p>
          <a:p>
            <a:pPr marL="457200" lvl="1" indent="0" algn="just">
              <a:buNone/>
            </a:pPr>
            <a:endParaRPr lang="en-GB" sz="1500" dirty="0" smtClean="0"/>
          </a:p>
          <a:p>
            <a:pPr marL="457200" lvl="1" indent="0" algn="just">
              <a:buNone/>
            </a:pPr>
            <a:r>
              <a:rPr lang="en-GB" sz="1500" dirty="0" smtClean="0">
                <a:solidFill>
                  <a:schemeClr val="tx1"/>
                </a:solidFill>
              </a:rPr>
              <a:t>	</a:t>
            </a:r>
            <a:r>
              <a:rPr lang="en-GB" sz="1500" i="1" dirty="0" smtClean="0">
                <a:solidFill>
                  <a:srgbClr val="FF0000"/>
                </a:solidFill>
              </a:rPr>
              <a:t>Audit </a:t>
            </a:r>
            <a:r>
              <a:rPr lang="en-GB" sz="1500" i="1" dirty="0">
                <a:solidFill>
                  <a:srgbClr val="FF0000"/>
                </a:solidFill>
              </a:rPr>
              <a:t>Certificate </a:t>
            </a:r>
            <a:r>
              <a:rPr lang="en-GB" sz="1500" i="1" dirty="0" smtClean="0">
                <a:solidFill>
                  <a:srgbClr val="FF0000"/>
                </a:solidFill>
              </a:rPr>
              <a:t>("</a:t>
            </a:r>
            <a:r>
              <a:rPr lang="en-GB" sz="1500" i="1" dirty="0">
                <a:solidFill>
                  <a:srgbClr val="FF0000"/>
                </a:solidFill>
              </a:rPr>
              <a:t>Report of Factual Findings on the </a:t>
            </a:r>
            <a:r>
              <a:rPr lang="en-GB" sz="1500" i="1" dirty="0" smtClean="0">
                <a:solidFill>
                  <a:srgbClr val="FF0000"/>
                </a:solidFill>
              </a:rPr>
              <a:t>Final  	Financial </a:t>
            </a:r>
            <a:r>
              <a:rPr lang="en-GB" sz="1500" i="1" dirty="0">
                <a:solidFill>
                  <a:srgbClr val="FF0000"/>
                </a:solidFill>
              </a:rPr>
              <a:t>Report – Type II") </a:t>
            </a:r>
            <a:r>
              <a:rPr lang="en-GB" sz="1500" i="1" dirty="0" smtClean="0"/>
              <a:t>must </a:t>
            </a:r>
            <a:r>
              <a:rPr lang="en-GB" sz="1500" i="1" dirty="0"/>
              <a:t>be sent with the </a:t>
            </a:r>
            <a:r>
              <a:rPr lang="en-GB" sz="1500" i="1" dirty="0" smtClean="0"/>
              <a:t>Final </a:t>
            </a:r>
            <a:r>
              <a:rPr lang="en-GB" sz="1500" i="1" dirty="0"/>
              <a:t>report </a:t>
            </a:r>
          </a:p>
        </p:txBody>
      </p:sp>
      <p:sp>
        <p:nvSpPr>
          <p:cNvPr id="2" name="Slide Number Placeholder 1"/>
          <p:cNvSpPr>
            <a:spLocks noGrp="1"/>
          </p:cNvSpPr>
          <p:nvPr>
            <p:ph type="sldNum" sz="quarter" idx="11"/>
          </p:nvPr>
        </p:nvSpPr>
        <p:spPr/>
        <p:txBody>
          <a:bodyPr/>
          <a:lstStyle/>
          <a:p>
            <a:fld id="{14F0E55B-1EBF-4C63-9883-404455EB20A7}" type="slidenum">
              <a:rPr lang="en-GB" altLang="en-US" smtClean="0"/>
              <a:pPr/>
              <a:t>21</a:t>
            </a:fld>
            <a:endParaRPr lang="en-GB" altLang="en-US"/>
          </a:p>
        </p:txBody>
      </p:sp>
    </p:spTree>
    <p:extLst>
      <p:ext uri="{BB962C8B-B14F-4D97-AF65-F5344CB8AC3E}">
        <p14:creationId xmlns:p14="http://schemas.microsoft.com/office/powerpoint/2010/main" val="17015007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683568" y="1340768"/>
            <a:ext cx="8229600" cy="504974"/>
          </a:xfrm>
        </p:spPr>
        <p:txBody>
          <a:bodyPr/>
          <a:lstStyle/>
          <a:p>
            <a:pPr algn="ctr"/>
            <a:r>
              <a:rPr lang="fr-BE" dirty="0" smtClean="0"/>
              <a:t/>
            </a:r>
            <a:br>
              <a:rPr lang="fr-BE" dirty="0" smtClean="0"/>
            </a:br>
            <a:r>
              <a:rPr lang="en-GB" sz="3200" dirty="0" smtClean="0"/>
              <a:t> </a:t>
            </a:r>
            <a:br>
              <a:rPr lang="en-GB" sz="3200" dirty="0" smtClean="0"/>
            </a:br>
            <a:r>
              <a:rPr lang="en-GB" dirty="0" smtClean="0"/>
              <a:t/>
            </a:r>
            <a:br>
              <a:rPr lang="en-GB" dirty="0" smtClean="0"/>
            </a:br>
            <a:endParaRPr lang="en-US" altLang="en-US" dirty="0"/>
          </a:p>
        </p:txBody>
      </p:sp>
      <p:sp>
        <p:nvSpPr>
          <p:cNvPr id="3" name="Slide Number Placeholder 2"/>
          <p:cNvSpPr>
            <a:spLocks noGrp="1"/>
          </p:cNvSpPr>
          <p:nvPr>
            <p:ph type="sldNum" sz="quarter" idx="11"/>
          </p:nvPr>
        </p:nvSpPr>
        <p:spPr/>
        <p:txBody>
          <a:bodyPr/>
          <a:lstStyle/>
          <a:p>
            <a:fld id="{14F0E55B-1EBF-4C63-9883-404455EB20A7}" type="slidenum">
              <a:rPr lang="en-GB" altLang="en-US" smtClean="0"/>
              <a:pPr/>
              <a:t>22</a:t>
            </a:fld>
            <a:endParaRPr lang="en-GB" altLang="en-US"/>
          </a:p>
        </p:txBody>
      </p:sp>
      <p:graphicFrame>
        <p:nvGraphicFramePr>
          <p:cNvPr id="2" name="Table 1"/>
          <p:cNvGraphicFramePr>
            <a:graphicFrameLocks noGrp="1"/>
          </p:cNvGraphicFramePr>
          <p:nvPr>
            <p:extLst>
              <p:ext uri="{D42A27DB-BD31-4B8C-83A1-F6EECF244321}">
                <p14:modId xmlns:p14="http://schemas.microsoft.com/office/powerpoint/2010/main" val="3761004708"/>
              </p:ext>
            </p:extLst>
          </p:nvPr>
        </p:nvGraphicFramePr>
        <p:xfrm>
          <a:off x="467543" y="1276254"/>
          <a:ext cx="8136905" cy="5353607"/>
        </p:xfrm>
        <a:graphic>
          <a:graphicData uri="http://schemas.openxmlformats.org/drawingml/2006/table">
            <a:tbl>
              <a:tblPr firstRow="1" firstCol="1" bandRow="1">
                <a:tableStyleId>{5C22544A-7EE6-4342-B048-85BDC9FD1C3A}</a:tableStyleId>
              </a:tblPr>
              <a:tblGrid>
                <a:gridCol w="1197091">
                  <a:extLst>
                    <a:ext uri="{9D8B030D-6E8A-4147-A177-3AD203B41FA5}">
                      <a16:colId xmlns:a16="http://schemas.microsoft.com/office/drawing/2014/main" xmlns="" val="20000"/>
                    </a:ext>
                  </a:extLst>
                </a:gridCol>
                <a:gridCol w="2231323">
                  <a:extLst>
                    <a:ext uri="{9D8B030D-6E8A-4147-A177-3AD203B41FA5}">
                      <a16:colId xmlns:a16="http://schemas.microsoft.com/office/drawing/2014/main" xmlns="" val="20001"/>
                    </a:ext>
                  </a:extLst>
                </a:gridCol>
                <a:gridCol w="2231323">
                  <a:extLst>
                    <a:ext uri="{9D8B030D-6E8A-4147-A177-3AD203B41FA5}">
                      <a16:colId xmlns:a16="http://schemas.microsoft.com/office/drawing/2014/main" xmlns="" val="20002"/>
                    </a:ext>
                  </a:extLst>
                </a:gridCol>
                <a:gridCol w="2477168">
                  <a:extLst>
                    <a:ext uri="{9D8B030D-6E8A-4147-A177-3AD203B41FA5}">
                      <a16:colId xmlns:a16="http://schemas.microsoft.com/office/drawing/2014/main" xmlns="" val="20003"/>
                    </a:ext>
                  </a:extLst>
                </a:gridCol>
              </a:tblGrid>
              <a:tr h="202279">
                <a:tc>
                  <a:txBody>
                    <a:bodyPr/>
                    <a:lstStyle/>
                    <a:p>
                      <a:pPr algn="ctr">
                        <a:spcBef>
                          <a:spcPts val="600"/>
                        </a:spcBef>
                        <a:spcAft>
                          <a:spcPts val="600"/>
                        </a:spcAft>
                      </a:pPr>
                      <a:r>
                        <a:rPr lang="en-GB" sz="800" b="1" dirty="0">
                          <a:solidFill>
                            <a:srgbClr val="FF0000"/>
                          </a:solidFill>
                          <a:effectLst/>
                          <a:latin typeface="Times New Roman" panose="02020603050405020304" pitchFamily="18" charset="0"/>
                          <a:cs typeface="Times New Roman" panose="02020603050405020304" pitchFamily="18" charset="0"/>
                        </a:rPr>
                        <a:t>Reimbursement basis</a:t>
                      </a:r>
                      <a:endParaRPr lang="en-GB" sz="800" b="1"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30392" marR="30392" marT="0" marB="0" anchor="ctr"/>
                </a:tc>
                <a:tc>
                  <a:txBody>
                    <a:bodyPr/>
                    <a:lstStyle/>
                    <a:p>
                      <a:pPr algn="ctr">
                        <a:spcBef>
                          <a:spcPts val="600"/>
                        </a:spcBef>
                        <a:spcAft>
                          <a:spcPts val="600"/>
                        </a:spcAft>
                      </a:pPr>
                      <a:r>
                        <a:rPr lang="en-GB" sz="800" b="1" dirty="0">
                          <a:solidFill>
                            <a:srgbClr val="FF0000"/>
                          </a:solidFill>
                          <a:effectLst/>
                          <a:latin typeface="Times New Roman" panose="02020603050405020304" pitchFamily="18" charset="0"/>
                          <a:cs typeface="Times New Roman" panose="02020603050405020304" pitchFamily="18" charset="0"/>
                        </a:rPr>
                        <a:t>Budget Headings</a:t>
                      </a:r>
                      <a:endParaRPr lang="en-GB" sz="800" b="1"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30392" marR="30392" marT="0" marB="0" anchor="ctr"/>
                </a:tc>
                <a:tc>
                  <a:txBody>
                    <a:bodyPr/>
                    <a:lstStyle/>
                    <a:p>
                      <a:pPr algn="ctr">
                        <a:spcBef>
                          <a:spcPts val="600"/>
                        </a:spcBef>
                        <a:spcAft>
                          <a:spcPts val="600"/>
                        </a:spcAft>
                      </a:pPr>
                      <a:r>
                        <a:rPr lang="en-GB" sz="800" b="1" dirty="0">
                          <a:solidFill>
                            <a:srgbClr val="FF0000"/>
                          </a:solidFill>
                          <a:effectLst/>
                          <a:latin typeface="Times New Roman" panose="02020603050405020304" pitchFamily="18" charset="0"/>
                          <a:cs typeface="Times New Roman" panose="02020603050405020304" pitchFamily="18" charset="0"/>
                        </a:rPr>
                        <a:t>Documents to retain with project accounts</a:t>
                      </a:r>
                      <a:endParaRPr lang="en-GB" sz="800" b="1"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30392" marR="30392" marT="0" marB="0" anchor="ctr"/>
                </a:tc>
                <a:tc>
                  <a:txBody>
                    <a:bodyPr/>
                    <a:lstStyle/>
                    <a:p>
                      <a:pPr algn="ctr">
                        <a:spcBef>
                          <a:spcPts val="600"/>
                        </a:spcBef>
                        <a:spcAft>
                          <a:spcPts val="600"/>
                        </a:spcAft>
                      </a:pPr>
                      <a:r>
                        <a:rPr lang="en-GB" sz="800" b="1" dirty="0">
                          <a:solidFill>
                            <a:srgbClr val="FF0000"/>
                          </a:solidFill>
                          <a:effectLst/>
                          <a:latin typeface="Times New Roman" panose="02020603050405020304" pitchFamily="18" charset="0"/>
                          <a:cs typeface="Times New Roman" panose="02020603050405020304" pitchFamily="18" charset="0"/>
                        </a:rPr>
                        <a:t>Documents to be sent with the Final report</a:t>
                      </a:r>
                      <a:endParaRPr lang="en-GB" sz="800" b="1"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30392" marR="30392" marT="0" marB="0" anchor="ctr"/>
                </a:tc>
                <a:extLst>
                  <a:ext uri="{0D108BD9-81ED-4DB2-BD59-A6C34878D82A}">
                    <a16:rowId xmlns:a16="http://schemas.microsoft.com/office/drawing/2014/main" xmlns="" val="10000"/>
                  </a:ext>
                </a:extLst>
              </a:tr>
              <a:tr h="1046797">
                <a:tc rowSpan="2">
                  <a:txBody>
                    <a:bodyPr/>
                    <a:lstStyle/>
                    <a:p>
                      <a:pPr algn="ctr">
                        <a:spcAft>
                          <a:spcPts val="0"/>
                        </a:spcAft>
                      </a:pPr>
                      <a:r>
                        <a:rPr lang="en-GB" sz="1200" b="1" dirty="0">
                          <a:solidFill>
                            <a:srgbClr val="FF0000"/>
                          </a:solidFill>
                          <a:effectLst/>
                          <a:latin typeface="Times New Roman" panose="02020603050405020304" pitchFamily="18" charset="0"/>
                          <a:cs typeface="Times New Roman" panose="02020603050405020304" pitchFamily="18" charset="0"/>
                        </a:rPr>
                        <a:t>ACTUAL</a:t>
                      </a:r>
                      <a:endParaRPr lang="en-GB" sz="1200" b="1"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30392" marR="30392" marT="0" marB="0" anchor="ctr"/>
                </a:tc>
                <a:tc>
                  <a:txBody>
                    <a:bodyPr/>
                    <a:lstStyle/>
                    <a:p>
                      <a:pPr>
                        <a:spcAft>
                          <a:spcPts val="0"/>
                        </a:spcAft>
                      </a:pPr>
                      <a:r>
                        <a:rPr lang="en-GB" sz="1100" b="1" dirty="0">
                          <a:solidFill>
                            <a:schemeClr val="tx1"/>
                          </a:solidFill>
                          <a:effectLst/>
                          <a:latin typeface="Times New Roman" panose="02020603050405020304" pitchFamily="18" charset="0"/>
                          <a:cs typeface="Times New Roman" panose="02020603050405020304" pitchFamily="18" charset="0"/>
                        </a:rPr>
                        <a:t>Equipment</a:t>
                      </a:r>
                      <a:endParaRPr lang="en-GB" sz="1100" b="1" dirty="0">
                        <a:solidFill>
                          <a:schemeClr val="tx1"/>
                        </a:solidFill>
                        <a:effectLst/>
                        <a:latin typeface="Times New Roman" panose="02020603050405020304" pitchFamily="18" charset="0"/>
                        <a:ea typeface="Times New Roman"/>
                        <a:cs typeface="Times New Roman" panose="02020603050405020304" pitchFamily="18" charset="0"/>
                      </a:endParaRPr>
                    </a:p>
                  </a:txBody>
                  <a:tcPr marL="30392" marR="30392" marT="0" marB="0" anchor="ctr"/>
                </a:tc>
                <a:tc>
                  <a:txBody>
                    <a:bodyPr/>
                    <a:lstStyle/>
                    <a:p>
                      <a:pPr marL="342900" lvl="0" indent="-342900">
                        <a:lnSpc>
                          <a:spcPct val="115000"/>
                        </a:lnSpc>
                        <a:spcBef>
                          <a:spcPts val="300"/>
                        </a:spcBef>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Invoices</a:t>
                      </a:r>
                    </a:p>
                    <a:p>
                      <a:pPr marL="342900" lvl="0" indent="-342900">
                        <a:lnSpc>
                          <a:spcPct val="115000"/>
                        </a:lnSpc>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Bank statements</a:t>
                      </a:r>
                    </a:p>
                    <a:p>
                      <a:pPr marL="342900" lvl="0" indent="-342900">
                        <a:lnSpc>
                          <a:spcPct val="115000"/>
                        </a:lnSpc>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Tendering procedure for expenses exceeding 25.000€</a:t>
                      </a:r>
                    </a:p>
                    <a:p>
                      <a:pPr marL="342900" lvl="0" indent="-342900">
                        <a:lnSpc>
                          <a:spcPct val="115000"/>
                        </a:lnSpc>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Proof that the equipment is recorded in the inventory of the institution</a:t>
                      </a:r>
                      <a:endParaRPr lang="en-GB" sz="800" b="1" i="1" dirty="0">
                        <a:solidFill>
                          <a:schemeClr val="tx1"/>
                        </a:solidFill>
                        <a:effectLst/>
                        <a:latin typeface="Times New Roman" panose="02020603050405020304" pitchFamily="18" charset="0"/>
                        <a:ea typeface="Calibri"/>
                        <a:cs typeface="Times New Roman" panose="02020603050405020304" pitchFamily="18" charset="0"/>
                      </a:endParaRPr>
                    </a:p>
                  </a:txBody>
                  <a:tcPr marL="30392" marR="30392" marT="0" marB="0" anchor="ctr"/>
                </a:tc>
                <a:tc>
                  <a:txBody>
                    <a:bodyPr/>
                    <a:lstStyle/>
                    <a:p>
                      <a:pPr marL="342900" lvl="0" indent="-342900">
                        <a:lnSpc>
                          <a:spcPct val="115000"/>
                        </a:lnSpc>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Invoices and three quotations from different suppliers for expenses exceeding 25.000€</a:t>
                      </a:r>
                    </a:p>
                    <a:p>
                      <a:pPr marL="342900" lvl="0" indent="-342900">
                        <a:lnSpc>
                          <a:spcPct val="115000"/>
                        </a:lnSpc>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Any prior authorisation from the Agency</a:t>
                      </a:r>
                      <a:endParaRPr lang="en-GB" sz="800" b="1" i="1" dirty="0">
                        <a:solidFill>
                          <a:schemeClr val="tx1"/>
                        </a:solidFill>
                        <a:effectLst/>
                        <a:latin typeface="Times New Roman" panose="02020603050405020304" pitchFamily="18" charset="0"/>
                        <a:ea typeface="Calibri"/>
                        <a:cs typeface="Times New Roman" panose="02020603050405020304" pitchFamily="18" charset="0"/>
                      </a:endParaRPr>
                    </a:p>
                  </a:txBody>
                  <a:tcPr marL="30392" marR="30392" marT="0" marB="0" anchor="ctr"/>
                </a:tc>
                <a:extLst>
                  <a:ext uri="{0D108BD9-81ED-4DB2-BD59-A6C34878D82A}">
                    <a16:rowId xmlns:a16="http://schemas.microsoft.com/office/drawing/2014/main" xmlns="" val="10001"/>
                  </a:ext>
                </a:extLst>
              </a:tr>
              <a:tr h="1046797">
                <a:tc vMerge="1">
                  <a:txBody>
                    <a:bodyPr/>
                    <a:lstStyle/>
                    <a:p>
                      <a:endParaRPr lang="en-GB"/>
                    </a:p>
                  </a:txBody>
                  <a:tcPr/>
                </a:tc>
                <a:tc>
                  <a:txBody>
                    <a:bodyPr/>
                    <a:lstStyle/>
                    <a:p>
                      <a:pPr>
                        <a:spcAft>
                          <a:spcPts val="0"/>
                        </a:spcAft>
                      </a:pPr>
                      <a:r>
                        <a:rPr lang="en-GB" sz="1100" b="1" dirty="0">
                          <a:solidFill>
                            <a:schemeClr val="tx1"/>
                          </a:solidFill>
                          <a:effectLst/>
                          <a:latin typeface="Times New Roman" panose="02020603050405020304" pitchFamily="18" charset="0"/>
                          <a:cs typeface="Times New Roman" panose="02020603050405020304" pitchFamily="18" charset="0"/>
                        </a:rPr>
                        <a:t>Subcontracting</a:t>
                      </a:r>
                      <a:endParaRPr lang="en-GB" sz="1100" b="1" dirty="0">
                        <a:solidFill>
                          <a:schemeClr val="tx1"/>
                        </a:solidFill>
                        <a:effectLst/>
                        <a:latin typeface="Times New Roman" panose="02020603050405020304" pitchFamily="18" charset="0"/>
                        <a:ea typeface="Times New Roman"/>
                        <a:cs typeface="Times New Roman" panose="02020603050405020304" pitchFamily="18" charset="0"/>
                      </a:endParaRPr>
                    </a:p>
                  </a:txBody>
                  <a:tcPr marL="30392" marR="30392" marT="0" marB="0" anchor="ctr"/>
                </a:tc>
                <a:tc>
                  <a:txBody>
                    <a:bodyPr/>
                    <a:lstStyle/>
                    <a:p>
                      <a:pPr marL="342900" lvl="0" indent="-342900">
                        <a:lnSpc>
                          <a:spcPct val="115000"/>
                        </a:lnSpc>
                        <a:spcBef>
                          <a:spcPts val="300"/>
                        </a:spcBef>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Subcontracts</a:t>
                      </a:r>
                    </a:p>
                    <a:p>
                      <a:pPr marL="342900" lvl="0" indent="-342900">
                        <a:lnSpc>
                          <a:spcPct val="115000"/>
                        </a:lnSpc>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Invoices</a:t>
                      </a:r>
                    </a:p>
                    <a:p>
                      <a:pPr marL="342900" lvl="0" indent="-342900">
                        <a:lnSpc>
                          <a:spcPct val="115000"/>
                        </a:lnSpc>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Bank statements</a:t>
                      </a:r>
                    </a:p>
                    <a:p>
                      <a:pPr marL="342900" lvl="0" indent="-342900">
                        <a:lnSpc>
                          <a:spcPct val="115000"/>
                        </a:lnSpc>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Tendering procedure for expenses exceeding 25.000€</a:t>
                      </a:r>
                    </a:p>
                    <a:p>
                      <a:pPr marL="342900" lvl="0" indent="-342900">
                        <a:lnSpc>
                          <a:spcPct val="115000"/>
                        </a:lnSpc>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Tangible outputs/products*</a:t>
                      </a:r>
                      <a:endParaRPr lang="en-GB" sz="800" b="1" i="1" dirty="0">
                        <a:solidFill>
                          <a:schemeClr val="tx1"/>
                        </a:solidFill>
                        <a:effectLst/>
                        <a:latin typeface="Times New Roman" panose="02020603050405020304" pitchFamily="18" charset="0"/>
                        <a:ea typeface="Calibri"/>
                        <a:cs typeface="Times New Roman" panose="02020603050405020304" pitchFamily="18" charset="0"/>
                      </a:endParaRPr>
                    </a:p>
                  </a:txBody>
                  <a:tcPr marL="30392" marR="30392" marT="0" marB="0" anchor="ctr"/>
                </a:tc>
                <a:tc>
                  <a:txBody>
                    <a:bodyPr/>
                    <a:lstStyle/>
                    <a:p>
                      <a:pPr marL="342900" lvl="0" indent="-342900">
                        <a:lnSpc>
                          <a:spcPct val="115000"/>
                        </a:lnSpc>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Subcontracts, invoices and three quotations from different suppliers for expenses exceeding 25.000€</a:t>
                      </a:r>
                    </a:p>
                    <a:p>
                      <a:pPr marL="342900" lvl="0" indent="-342900">
                        <a:lnSpc>
                          <a:spcPct val="115000"/>
                        </a:lnSpc>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Any prior authorisation from the Agency</a:t>
                      </a:r>
                      <a:endParaRPr lang="en-GB" sz="800" b="1" i="1" dirty="0">
                        <a:solidFill>
                          <a:schemeClr val="tx1"/>
                        </a:solidFill>
                        <a:effectLst/>
                        <a:latin typeface="Times New Roman" panose="02020603050405020304" pitchFamily="18" charset="0"/>
                        <a:ea typeface="Calibri"/>
                        <a:cs typeface="Times New Roman" panose="02020603050405020304" pitchFamily="18" charset="0"/>
                      </a:endParaRPr>
                    </a:p>
                  </a:txBody>
                  <a:tcPr marL="30392" marR="30392" marT="0" marB="0" anchor="ctr"/>
                </a:tc>
                <a:extLst>
                  <a:ext uri="{0D108BD9-81ED-4DB2-BD59-A6C34878D82A}">
                    <a16:rowId xmlns:a16="http://schemas.microsoft.com/office/drawing/2014/main" xmlns="" val="10002"/>
                  </a:ext>
                </a:extLst>
              </a:tr>
              <a:tr h="1163107">
                <a:tc rowSpan="2">
                  <a:txBody>
                    <a:bodyPr/>
                    <a:lstStyle/>
                    <a:p>
                      <a:pPr algn="ctr">
                        <a:spcAft>
                          <a:spcPts val="0"/>
                        </a:spcAft>
                      </a:pPr>
                      <a:r>
                        <a:rPr lang="en-GB" sz="1200" b="1" dirty="0">
                          <a:solidFill>
                            <a:srgbClr val="FF0000"/>
                          </a:solidFill>
                          <a:effectLst/>
                          <a:latin typeface="Times New Roman" panose="02020603050405020304" pitchFamily="18" charset="0"/>
                          <a:cs typeface="Times New Roman" panose="02020603050405020304" pitchFamily="18" charset="0"/>
                        </a:rPr>
                        <a:t>UNIT</a:t>
                      </a:r>
                      <a:endParaRPr lang="en-GB" sz="1200" b="1" dirty="0">
                        <a:solidFill>
                          <a:srgbClr val="FF0000"/>
                        </a:solidFill>
                        <a:effectLst/>
                        <a:latin typeface="Times New Roman" panose="02020603050405020304" pitchFamily="18" charset="0"/>
                        <a:ea typeface="Times New Roman"/>
                        <a:cs typeface="Times New Roman" panose="02020603050405020304" pitchFamily="18" charset="0"/>
                      </a:endParaRPr>
                    </a:p>
                  </a:txBody>
                  <a:tcPr marL="30392" marR="30392" marT="0" marB="0" anchor="ctr"/>
                </a:tc>
                <a:tc>
                  <a:txBody>
                    <a:bodyPr/>
                    <a:lstStyle/>
                    <a:p>
                      <a:pPr>
                        <a:spcAft>
                          <a:spcPts val="0"/>
                        </a:spcAft>
                      </a:pPr>
                      <a:r>
                        <a:rPr lang="en-GB" sz="1100" b="1" dirty="0">
                          <a:solidFill>
                            <a:schemeClr val="tx1"/>
                          </a:solidFill>
                          <a:effectLst/>
                          <a:latin typeface="Times New Roman" panose="02020603050405020304" pitchFamily="18" charset="0"/>
                          <a:cs typeface="Times New Roman" panose="02020603050405020304" pitchFamily="18" charset="0"/>
                        </a:rPr>
                        <a:t>Staff</a:t>
                      </a:r>
                      <a:endParaRPr lang="en-GB" sz="1100" b="1" dirty="0">
                        <a:solidFill>
                          <a:schemeClr val="tx1"/>
                        </a:solidFill>
                        <a:effectLst/>
                        <a:latin typeface="Times New Roman" panose="02020603050405020304" pitchFamily="18" charset="0"/>
                        <a:ea typeface="Times New Roman"/>
                        <a:cs typeface="Times New Roman" panose="02020603050405020304" pitchFamily="18" charset="0"/>
                      </a:endParaRPr>
                    </a:p>
                  </a:txBody>
                  <a:tcPr marL="30392" marR="30392" marT="0" marB="0" anchor="ctr"/>
                </a:tc>
                <a:tc>
                  <a:txBody>
                    <a:bodyPr/>
                    <a:lstStyle/>
                    <a:p>
                      <a:pPr marL="342900" lvl="0" indent="-342900">
                        <a:lnSpc>
                          <a:spcPct val="115000"/>
                        </a:lnSpc>
                        <a:spcBef>
                          <a:spcPts val="300"/>
                        </a:spcBef>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Formal employment contract</a:t>
                      </a:r>
                    </a:p>
                    <a:p>
                      <a:pPr marL="342900" lvl="0" indent="-342900">
                        <a:lnSpc>
                          <a:spcPct val="115000"/>
                        </a:lnSpc>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Staff convention</a:t>
                      </a:r>
                    </a:p>
                    <a:p>
                      <a:pPr marL="342900" lvl="0" indent="-342900">
                        <a:lnSpc>
                          <a:spcPct val="115000"/>
                        </a:lnSpc>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Time </a:t>
                      </a:r>
                      <a:r>
                        <a:rPr lang="en-GB" sz="800" b="1" i="1" dirty="0" smtClean="0">
                          <a:solidFill>
                            <a:schemeClr val="tx1"/>
                          </a:solidFill>
                          <a:effectLst/>
                          <a:latin typeface="Times New Roman" panose="02020603050405020304" pitchFamily="18" charset="0"/>
                          <a:cs typeface="Times New Roman" panose="02020603050405020304" pitchFamily="18" charset="0"/>
                        </a:rPr>
                        <a:t>sheets</a:t>
                      </a:r>
                    </a:p>
                    <a:p>
                      <a:pPr marL="342900" lvl="0" indent="-342900">
                        <a:lnSpc>
                          <a:spcPct val="115000"/>
                        </a:lnSpc>
                        <a:spcAft>
                          <a:spcPts val="0"/>
                        </a:spcAft>
                        <a:buFont typeface="Wingdings"/>
                        <a:buChar char=""/>
                      </a:pPr>
                      <a:r>
                        <a:rPr lang="fr-BE" sz="800" b="1" i="1" dirty="0" err="1" smtClean="0">
                          <a:solidFill>
                            <a:schemeClr val="tx1"/>
                          </a:solidFill>
                          <a:effectLst/>
                          <a:latin typeface="Times New Roman" panose="02020603050405020304" pitchFamily="18" charset="0"/>
                          <a:cs typeface="Times New Roman" panose="02020603050405020304" pitchFamily="18" charset="0"/>
                        </a:rPr>
                        <a:t>Salary</a:t>
                      </a:r>
                      <a:r>
                        <a:rPr lang="fr-BE" sz="800" b="1" i="1" dirty="0" smtClean="0">
                          <a:solidFill>
                            <a:schemeClr val="tx1"/>
                          </a:solidFill>
                          <a:effectLst/>
                          <a:latin typeface="Times New Roman" panose="02020603050405020304" pitchFamily="18" charset="0"/>
                          <a:cs typeface="Times New Roman" panose="02020603050405020304" pitchFamily="18" charset="0"/>
                        </a:rPr>
                        <a:t> slips*</a:t>
                      </a:r>
                      <a:endParaRPr lang="en-GB" sz="800" b="1" i="1" dirty="0">
                        <a:solidFill>
                          <a:schemeClr val="tx1"/>
                        </a:solidFill>
                        <a:effectLst/>
                        <a:latin typeface="Times New Roman" panose="02020603050405020304" pitchFamily="18" charset="0"/>
                        <a:cs typeface="Times New Roman" panose="02020603050405020304" pitchFamily="18" charset="0"/>
                      </a:endParaRPr>
                    </a:p>
                    <a:p>
                      <a:pPr marL="342900" lvl="0" indent="-342900">
                        <a:lnSpc>
                          <a:spcPct val="115000"/>
                        </a:lnSpc>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Agendas*</a:t>
                      </a:r>
                    </a:p>
                    <a:p>
                      <a:pPr marL="342900" lvl="0" indent="-342900">
                        <a:lnSpc>
                          <a:spcPct val="115000"/>
                        </a:lnSpc>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Attendance / Participant lists*</a:t>
                      </a:r>
                    </a:p>
                    <a:p>
                      <a:pPr marL="342900" lvl="0" indent="-342900">
                        <a:lnSpc>
                          <a:spcPct val="115000"/>
                        </a:lnSpc>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Tangible outputs/products*</a:t>
                      </a:r>
                    </a:p>
                    <a:p>
                      <a:pPr marL="342900" lvl="0" indent="-342900">
                        <a:lnSpc>
                          <a:spcPct val="115000"/>
                        </a:lnSpc>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Minutes of meetings*</a:t>
                      </a:r>
                      <a:endParaRPr lang="en-GB" sz="800" b="1" i="1" dirty="0">
                        <a:solidFill>
                          <a:schemeClr val="tx1"/>
                        </a:solidFill>
                        <a:effectLst/>
                        <a:latin typeface="Times New Roman" panose="02020603050405020304" pitchFamily="18" charset="0"/>
                        <a:ea typeface="Calibri"/>
                        <a:cs typeface="Times New Roman" panose="02020603050405020304" pitchFamily="18" charset="0"/>
                      </a:endParaRPr>
                    </a:p>
                  </a:txBody>
                  <a:tcPr marL="30392" marR="30392" marT="0" marB="0" anchor="ctr"/>
                </a:tc>
                <a:tc>
                  <a:txBody>
                    <a:bodyPr/>
                    <a:lstStyle/>
                    <a:p>
                      <a:pPr marL="342900" lvl="0" indent="-342900">
                        <a:lnSpc>
                          <a:spcPct val="115000"/>
                        </a:lnSpc>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No supporting documents should be sent with the Final report, except for any prior authorisation from the Agency</a:t>
                      </a:r>
                      <a:endParaRPr lang="en-GB" sz="800" b="1" i="1" dirty="0">
                        <a:solidFill>
                          <a:schemeClr val="tx1"/>
                        </a:solidFill>
                        <a:effectLst/>
                        <a:latin typeface="Times New Roman" panose="02020603050405020304" pitchFamily="18" charset="0"/>
                        <a:ea typeface="Calibri"/>
                        <a:cs typeface="Times New Roman" panose="02020603050405020304" pitchFamily="18" charset="0"/>
                      </a:endParaRPr>
                    </a:p>
                  </a:txBody>
                  <a:tcPr marL="30392" marR="30392" marT="0" marB="0" anchor="ctr"/>
                </a:tc>
                <a:extLst>
                  <a:ext uri="{0D108BD9-81ED-4DB2-BD59-A6C34878D82A}">
                    <a16:rowId xmlns:a16="http://schemas.microsoft.com/office/drawing/2014/main" xmlns="" val="10003"/>
                  </a:ext>
                </a:extLst>
              </a:tr>
              <a:tr h="1163107">
                <a:tc vMerge="1">
                  <a:txBody>
                    <a:bodyPr/>
                    <a:lstStyle/>
                    <a:p>
                      <a:endParaRPr lang="en-GB"/>
                    </a:p>
                  </a:txBody>
                  <a:tcPr/>
                </a:tc>
                <a:tc>
                  <a:txBody>
                    <a:bodyPr/>
                    <a:lstStyle/>
                    <a:p>
                      <a:pPr>
                        <a:spcAft>
                          <a:spcPts val="0"/>
                        </a:spcAft>
                      </a:pPr>
                      <a:r>
                        <a:rPr lang="en-GB" sz="1100" b="1" dirty="0">
                          <a:solidFill>
                            <a:schemeClr val="tx1"/>
                          </a:solidFill>
                          <a:effectLst/>
                          <a:latin typeface="Times New Roman" panose="02020603050405020304" pitchFamily="18" charset="0"/>
                          <a:cs typeface="Times New Roman" panose="02020603050405020304" pitchFamily="18" charset="0"/>
                        </a:rPr>
                        <a:t>Travel and Costs of Stay</a:t>
                      </a:r>
                      <a:endParaRPr lang="en-GB" sz="1100" b="1" dirty="0">
                        <a:solidFill>
                          <a:schemeClr val="tx1"/>
                        </a:solidFill>
                        <a:effectLst/>
                        <a:latin typeface="Times New Roman" panose="02020603050405020304" pitchFamily="18" charset="0"/>
                        <a:ea typeface="Times New Roman"/>
                        <a:cs typeface="Times New Roman" panose="02020603050405020304" pitchFamily="18" charset="0"/>
                      </a:endParaRPr>
                    </a:p>
                  </a:txBody>
                  <a:tcPr marL="30392" marR="30392" marT="0" marB="0" anchor="ctr"/>
                </a:tc>
                <a:tc>
                  <a:txBody>
                    <a:bodyPr/>
                    <a:lstStyle/>
                    <a:p>
                      <a:pPr marL="342900" lvl="0" indent="-342900">
                        <a:lnSpc>
                          <a:spcPct val="115000"/>
                        </a:lnSpc>
                        <a:spcBef>
                          <a:spcPts val="300"/>
                        </a:spcBef>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Individual Travel Report (ITR)</a:t>
                      </a:r>
                    </a:p>
                    <a:p>
                      <a:pPr marL="342900" lvl="0" indent="-342900">
                        <a:lnSpc>
                          <a:spcPct val="115000"/>
                        </a:lnSpc>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Invoices, receipts, boarding passes*</a:t>
                      </a:r>
                    </a:p>
                    <a:p>
                      <a:pPr marL="342900" lvl="0" indent="-342900">
                        <a:lnSpc>
                          <a:spcPct val="115000"/>
                        </a:lnSpc>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Agendas*</a:t>
                      </a:r>
                    </a:p>
                    <a:p>
                      <a:pPr marL="342900" lvl="0" indent="-342900">
                        <a:lnSpc>
                          <a:spcPct val="115000"/>
                        </a:lnSpc>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Attendance / Participant lists*</a:t>
                      </a:r>
                    </a:p>
                    <a:p>
                      <a:pPr marL="342900" lvl="0" indent="-342900">
                        <a:lnSpc>
                          <a:spcPct val="115000"/>
                        </a:lnSpc>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Tangible outputs/products*</a:t>
                      </a:r>
                    </a:p>
                    <a:p>
                      <a:pPr marL="342900" lvl="0" indent="-342900">
                        <a:lnSpc>
                          <a:spcPct val="115000"/>
                        </a:lnSpc>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Minutes of meetings*</a:t>
                      </a:r>
                      <a:endParaRPr lang="en-GB" sz="800" b="1" i="1" dirty="0">
                        <a:solidFill>
                          <a:schemeClr val="tx1"/>
                        </a:solidFill>
                        <a:effectLst/>
                        <a:latin typeface="Times New Roman" panose="02020603050405020304" pitchFamily="18" charset="0"/>
                        <a:ea typeface="Calibri"/>
                        <a:cs typeface="Times New Roman" panose="02020603050405020304" pitchFamily="18" charset="0"/>
                      </a:endParaRPr>
                    </a:p>
                  </a:txBody>
                  <a:tcPr marL="30392" marR="30392" marT="0" marB="0" anchor="ctr"/>
                </a:tc>
                <a:tc>
                  <a:txBody>
                    <a:bodyPr/>
                    <a:lstStyle/>
                    <a:p>
                      <a:pPr marL="342900" lvl="0" indent="-342900">
                        <a:lnSpc>
                          <a:spcPct val="115000"/>
                        </a:lnSpc>
                        <a:spcAft>
                          <a:spcPts val="0"/>
                        </a:spcAft>
                        <a:buFont typeface="Wingdings"/>
                        <a:buChar char=""/>
                      </a:pPr>
                      <a:r>
                        <a:rPr lang="en-GB" sz="800" b="1" i="1" dirty="0">
                          <a:solidFill>
                            <a:schemeClr val="tx1"/>
                          </a:solidFill>
                          <a:effectLst/>
                          <a:latin typeface="Times New Roman" panose="02020603050405020304" pitchFamily="18" charset="0"/>
                          <a:cs typeface="Times New Roman" panose="02020603050405020304" pitchFamily="18" charset="0"/>
                        </a:rPr>
                        <a:t>No supporting documents should be sent with the Final report, except for any prior authorisation from the Agency</a:t>
                      </a:r>
                      <a:endParaRPr lang="en-GB" sz="800" b="1" i="1" dirty="0">
                        <a:solidFill>
                          <a:schemeClr val="tx1"/>
                        </a:solidFill>
                        <a:effectLst/>
                        <a:latin typeface="Times New Roman" panose="02020603050405020304" pitchFamily="18" charset="0"/>
                        <a:ea typeface="Calibri"/>
                        <a:cs typeface="Times New Roman" panose="02020603050405020304" pitchFamily="18" charset="0"/>
                      </a:endParaRPr>
                    </a:p>
                  </a:txBody>
                  <a:tcPr marL="30392" marR="30392" marT="0" marB="0" anchor="ctr"/>
                </a:tc>
                <a:extLst>
                  <a:ext uri="{0D108BD9-81ED-4DB2-BD59-A6C34878D82A}">
                    <a16:rowId xmlns:a16="http://schemas.microsoft.com/office/drawing/2014/main" xmlns="" val="10004"/>
                  </a:ext>
                </a:extLst>
              </a:tr>
              <a:tr h="627003">
                <a:tc gridSpan="4">
                  <a:txBody>
                    <a:bodyPr/>
                    <a:lstStyle/>
                    <a:p>
                      <a:pPr marL="68580" marR="90170" algn="just">
                        <a:spcAft>
                          <a:spcPts val="0"/>
                        </a:spcAft>
                      </a:pPr>
                      <a:r>
                        <a:rPr lang="en-GB" sz="800" b="1" dirty="0">
                          <a:solidFill>
                            <a:schemeClr val="tx1"/>
                          </a:solidFill>
                          <a:effectLst/>
                          <a:latin typeface="Times New Roman" panose="02020603050405020304" pitchFamily="18" charset="0"/>
                          <a:cs typeface="Times New Roman" panose="02020603050405020304" pitchFamily="18" charset="0"/>
                        </a:rPr>
                        <a:t>For all grants, a Certificate on the action's financial statements and underlying accounts ("Report of Factual Findings on the Final Financial Report – Type II") must be sent with the Final report (see Annex VII of the Agreement</a:t>
                      </a:r>
                      <a:r>
                        <a:rPr lang="en-GB" sz="800" b="1" dirty="0" smtClean="0">
                          <a:solidFill>
                            <a:schemeClr val="tx1"/>
                          </a:solidFill>
                          <a:effectLst/>
                          <a:latin typeface="Times New Roman" panose="02020603050405020304" pitchFamily="18" charset="0"/>
                          <a:cs typeface="Times New Roman" panose="02020603050405020304" pitchFamily="18" charset="0"/>
                        </a:rPr>
                        <a:t>).</a:t>
                      </a:r>
                    </a:p>
                    <a:p>
                      <a:pPr algn="just"/>
                      <a:r>
                        <a:rPr lang="en-GB" sz="800" b="1" i="1" dirty="0" smtClean="0">
                          <a:solidFill>
                            <a:schemeClr val="tx1"/>
                          </a:solidFill>
                          <a:effectLst/>
                          <a:latin typeface="Times New Roman" panose="02020603050405020304" pitchFamily="18" charset="0"/>
                          <a:ea typeface="Times New Roman"/>
                          <a:cs typeface="Times New Roman" panose="02020603050405020304" pitchFamily="18" charset="0"/>
                        </a:rPr>
                        <a:t>* </a:t>
                      </a:r>
                      <a:r>
                        <a:rPr lang="en-GB" sz="800" b="1" i="1" kern="1200" dirty="0" smtClean="0">
                          <a:solidFill>
                            <a:schemeClr val="tx1"/>
                          </a:solidFill>
                          <a:effectLst/>
                          <a:latin typeface="Times New Roman" panose="02020603050405020304" pitchFamily="18" charset="0"/>
                          <a:ea typeface="+mn-ea"/>
                          <a:cs typeface="Times New Roman" panose="02020603050405020304" pitchFamily="18" charset="0"/>
                        </a:rPr>
                        <a:t>Examples of supporting documents. Please note that in the case of unit costs this list cannot be exhaustive as it depends on the actual outputs of the project and the quality of the   documentation provided. As a general rule, please keep all possible results to be able to show-case your activities. </a:t>
                      </a:r>
                    </a:p>
                    <a:p>
                      <a:r>
                        <a:rPr lang="en-GB" sz="800" b="1" kern="1200" dirty="0" smtClean="0">
                          <a:solidFill>
                            <a:schemeClr val="tx1"/>
                          </a:solidFill>
                          <a:effectLst/>
                          <a:latin typeface="Times New Roman" panose="02020603050405020304" pitchFamily="18" charset="0"/>
                          <a:ea typeface="+mn-ea"/>
                          <a:cs typeface="Times New Roman" panose="02020603050405020304" pitchFamily="18" charset="0"/>
                        </a:rPr>
                        <a:t/>
                      </a:r>
                      <a:br>
                        <a:rPr lang="en-GB" sz="800" b="1" kern="1200" dirty="0" smtClean="0">
                          <a:solidFill>
                            <a:schemeClr val="tx1"/>
                          </a:solidFill>
                          <a:effectLst/>
                          <a:latin typeface="Times New Roman" panose="02020603050405020304" pitchFamily="18" charset="0"/>
                          <a:ea typeface="+mn-ea"/>
                          <a:cs typeface="Times New Roman" panose="02020603050405020304" pitchFamily="18" charset="0"/>
                        </a:rPr>
                      </a:br>
                      <a:endParaRPr lang="en-GB" sz="800" b="1" kern="1200" dirty="0">
                        <a:solidFill>
                          <a:schemeClr val="tx1"/>
                        </a:solidFill>
                        <a:effectLst/>
                        <a:latin typeface="Times New Roman" panose="02020603050405020304" pitchFamily="18" charset="0"/>
                        <a:ea typeface="+mn-ea"/>
                        <a:cs typeface="Times New Roman" panose="02020603050405020304" pitchFamily="18" charset="0"/>
                      </a:endParaRPr>
                    </a:p>
                  </a:txBody>
                  <a:tcPr marL="0" marR="0" marT="0" marB="0" anchor="ct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23354219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14F0E55B-1EBF-4C63-9883-404455EB20A7}" type="slidenum">
              <a:rPr lang="en-GB" altLang="en-US" smtClean="0"/>
              <a:pPr/>
              <a:t>23</a:t>
            </a:fld>
            <a:endParaRPr lang="en-GB" altLang="en-US"/>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3808" y="1217681"/>
            <a:ext cx="3600400" cy="53278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027668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14F0E55B-1EBF-4C63-9883-404455EB20A7}" type="slidenum">
              <a:rPr lang="en-GB" altLang="en-US" smtClean="0"/>
              <a:pPr/>
              <a:t>24</a:t>
            </a:fld>
            <a:endParaRPr lang="en-GB" altLang="en-US"/>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4180" y="1196752"/>
            <a:ext cx="3630028" cy="53814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387661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1628800"/>
            <a:ext cx="8229600" cy="288032"/>
          </a:xfrm>
        </p:spPr>
        <p:txBody>
          <a:bodyPr/>
          <a:lstStyle/>
          <a:p>
            <a:pPr algn="ctr"/>
            <a:r>
              <a:rPr lang="fr-BE" dirty="0" smtClean="0">
                <a:solidFill>
                  <a:srgbClr val="9A001D"/>
                </a:solidFill>
                <a:effectLst>
                  <a:outerShdw blurRad="38100" dist="38100" dir="2700000" algn="tl">
                    <a:srgbClr val="C0C0C0"/>
                  </a:outerShdw>
                </a:effectLst>
              </a:rPr>
              <a:t/>
            </a:r>
            <a:br>
              <a:rPr lang="fr-BE" dirty="0" smtClean="0">
                <a:solidFill>
                  <a:srgbClr val="9A001D"/>
                </a:solidFill>
                <a:effectLst>
                  <a:outerShdw blurRad="38100" dist="38100" dir="2700000" algn="tl">
                    <a:srgbClr val="C0C0C0"/>
                  </a:outerShdw>
                </a:effectLst>
              </a:rPr>
            </a:br>
            <a:r>
              <a:rPr lang="fr-BE" dirty="0">
                <a:solidFill>
                  <a:srgbClr val="9A001D"/>
                </a:solidFill>
                <a:effectLst>
                  <a:outerShdw blurRad="38100" dist="38100" dir="2700000" algn="tl">
                    <a:srgbClr val="C0C0C0"/>
                  </a:outerShdw>
                </a:effectLst>
              </a:rPr>
              <a:t/>
            </a:r>
            <a:br>
              <a:rPr lang="fr-BE" dirty="0">
                <a:solidFill>
                  <a:srgbClr val="9A001D"/>
                </a:solidFill>
                <a:effectLst>
                  <a:outerShdw blurRad="38100" dist="38100" dir="2700000" algn="tl">
                    <a:srgbClr val="C0C0C0"/>
                  </a:outerShdw>
                </a:effectLst>
              </a:rPr>
            </a:br>
            <a:endParaRPr lang="en-GB" sz="2400" dirty="0"/>
          </a:p>
        </p:txBody>
      </p:sp>
      <p:sp>
        <p:nvSpPr>
          <p:cNvPr id="3" name="Slide Number Placeholder 2"/>
          <p:cNvSpPr>
            <a:spLocks noGrp="1"/>
          </p:cNvSpPr>
          <p:nvPr>
            <p:ph type="sldNum" sz="quarter" idx="11"/>
          </p:nvPr>
        </p:nvSpPr>
        <p:spPr/>
        <p:txBody>
          <a:bodyPr/>
          <a:lstStyle/>
          <a:p>
            <a:fld id="{14F0E55B-1EBF-4C63-9883-404455EB20A7}" type="slidenum">
              <a:rPr lang="en-GB" altLang="en-US" smtClean="0"/>
              <a:pPr/>
              <a:t>25</a:t>
            </a:fld>
            <a:endParaRPr lang="en-GB" altLang="en-US"/>
          </a:p>
        </p:txBody>
      </p:sp>
      <p:pic>
        <p:nvPicPr>
          <p:cNvPr id="8" name="Picture 3" descr="thankyou3.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1005855"/>
            <a:ext cx="8850313" cy="532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715632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339850"/>
            <a:ext cx="8712968" cy="936625"/>
          </a:xfrm>
        </p:spPr>
        <p:txBody>
          <a:bodyPr/>
          <a:lstStyle/>
          <a:p>
            <a:pPr marL="0"/>
            <a:r>
              <a:rPr lang="fr-BE" sz="2900" dirty="0">
                <a:solidFill>
                  <a:srgbClr val="FF3300"/>
                </a:solidFill>
              </a:rPr>
              <a:t>Changes </a:t>
            </a:r>
            <a:r>
              <a:rPr lang="fr-BE" sz="2900" dirty="0" err="1">
                <a:solidFill>
                  <a:srgbClr val="FF3300"/>
                </a:solidFill>
              </a:rPr>
              <a:t>introduced</a:t>
            </a:r>
            <a:r>
              <a:rPr lang="fr-BE" sz="2900" dirty="0">
                <a:solidFill>
                  <a:srgbClr val="FF3300"/>
                </a:solidFill>
              </a:rPr>
              <a:t> </a:t>
            </a:r>
            <a:r>
              <a:rPr lang="fr-BE" sz="2900" dirty="0" err="1">
                <a:solidFill>
                  <a:srgbClr val="FF3300"/>
                </a:solidFill>
              </a:rPr>
              <a:t>since</a:t>
            </a:r>
            <a:r>
              <a:rPr lang="fr-BE" sz="2900" dirty="0">
                <a:solidFill>
                  <a:srgbClr val="FF3300"/>
                </a:solidFill>
              </a:rPr>
              <a:t> 2015 (1st call)</a:t>
            </a:r>
            <a:endParaRPr lang="en-GB" sz="2900" dirty="0">
              <a:solidFill>
                <a:srgbClr val="FF3300"/>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0678999"/>
              </p:ext>
            </p:extLst>
          </p:nvPr>
        </p:nvGraphicFramePr>
        <p:xfrm>
          <a:off x="251520" y="2274345"/>
          <a:ext cx="8352928" cy="3080881"/>
        </p:xfrm>
        <a:graphic>
          <a:graphicData uri="http://schemas.openxmlformats.org/drawingml/2006/table">
            <a:tbl>
              <a:tblPr firstRow="1" bandRow="1">
                <a:tableStyleId>{5C22544A-7EE6-4342-B048-85BDC9FD1C3A}</a:tableStyleId>
              </a:tblPr>
              <a:tblGrid>
                <a:gridCol w="1691503">
                  <a:extLst>
                    <a:ext uri="{9D8B030D-6E8A-4147-A177-3AD203B41FA5}">
                      <a16:colId xmlns:a16="http://schemas.microsoft.com/office/drawing/2014/main" xmlns="" val="20000"/>
                    </a:ext>
                  </a:extLst>
                </a:gridCol>
                <a:gridCol w="6661425">
                  <a:extLst>
                    <a:ext uri="{9D8B030D-6E8A-4147-A177-3AD203B41FA5}">
                      <a16:colId xmlns:a16="http://schemas.microsoft.com/office/drawing/2014/main" xmlns="" val="20001"/>
                    </a:ext>
                  </a:extLst>
                </a:gridCol>
              </a:tblGrid>
              <a:tr h="576585">
                <a:tc>
                  <a:txBody>
                    <a:bodyPr/>
                    <a:lstStyle/>
                    <a:p>
                      <a:pPr algn="ctr"/>
                      <a:r>
                        <a:rPr lang="fr-BE" dirty="0" smtClean="0">
                          <a:solidFill>
                            <a:schemeClr val="tx1"/>
                          </a:solidFill>
                        </a:rPr>
                        <a:t>CALL YEAR</a:t>
                      </a:r>
                      <a:endParaRPr lang="en-GB" dirty="0">
                        <a:solidFill>
                          <a:schemeClr val="tx1"/>
                        </a:solidFill>
                      </a:endParaRPr>
                    </a:p>
                  </a:txBody>
                  <a:tcPr marL="41593" marR="41593" anchor="ctr"/>
                </a:tc>
                <a:tc>
                  <a:txBody>
                    <a:bodyPr/>
                    <a:lstStyle/>
                    <a:p>
                      <a:pPr algn="ctr"/>
                      <a:r>
                        <a:rPr lang="fr-BE" dirty="0" smtClean="0">
                          <a:solidFill>
                            <a:schemeClr val="tx1"/>
                          </a:solidFill>
                        </a:rPr>
                        <a:t>CHANGES INTRODUCED</a:t>
                      </a:r>
                      <a:endParaRPr lang="en-GB" dirty="0">
                        <a:solidFill>
                          <a:schemeClr val="tx1"/>
                        </a:solidFill>
                      </a:endParaRPr>
                    </a:p>
                  </a:txBody>
                  <a:tcPr marL="41593" marR="41593" anchor="ctr"/>
                </a:tc>
                <a:extLst>
                  <a:ext uri="{0D108BD9-81ED-4DB2-BD59-A6C34878D82A}">
                    <a16:rowId xmlns:a16="http://schemas.microsoft.com/office/drawing/2014/main" xmlns="" val="10000"/>
                  </a:ext>
                </a:extLst>
              </a:tr>
              <a:tr h="576064">
                <a:tc>
                  <a:txBody>
                    <a:bodyPr/>
                    <a:lstStyle/>
                    <a:p>
                      <a:pPr algn="ctr"/>
                      <a:r>
                        <a:rPr lang="fr-BE" b="1" dirty="0" smtClean="0">
                          <a:solidFill>
                            <a:srgbClr val="2D5EC1"/>
                          </a:solidFill>
                        </a:rPr>
                        <a:t>2016</a:t>
                      </a:r>
                      <a:endParaRPr lang="en-GB" b="1" dirty="0">
                        <a:solidFill>
                          <a:srgbClr val="2D5EC1"/>
                        </a:solidFill>
                      </a:endParaRPr>
                    </a:p>
                  </a:txBody>
                  <a:tcPr marL="41593" marR="41593"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b="1" dirty="0" smtClean="0">
                          <a:solidFill>
                            <a:srgbClr val="2D5EC1"/>
                          </a:solidFill>
                        </a:rPr>
                        <a:t>Unit</a:t>
                      </a:r>
                      <a:r>
                        <a:rPr lang="fr-BE" b="1" baseline="0" dirty="0" smtClean="0">
                          <a:solidFill>
                            <a:srgbClr val="2D5EC1"/>
                          </a:solidFill>
                        </a:rPr>
                        <a:t> </a:t>
                      </a:r>
                      <a:r>
                        <a:rPr lang="fr-BE" b="1" baseline="0" dirty="0" err="1" smtClean="0">
                          <a:solidFill>
                            <a:srgbClr val="2D5EC1"/>
                          </a:solidFill>
                        </a:rPr>
                        <a:t>costs</a:t>
                      </a:r>
                      <a:r>
                        <a:rPr lang="fr-BE" b="1" baseline="0" dirty="0" smtClean="0">
                          <a:solidFill>
                            <a:srgbClr val="2D5EC1"/>
                          </a:solidFill>
                        </a:rPr>
                        <a:t> to </a:t>
                      </a:r>
                      <a:r>
                        <a:rPr lang="fr-BE" b="1" baseline="0" dirty="0" err="1" smtClean="0">
                          <a:solidFill>
                            <a:srgbClr val="2D5EC1"/>
                          </a:solidFill>
                        </a:rPr>
                        <a:t>obtain</a:t>
                      </a:r>
                      <a:r>
                        <a:rPr lang="fr-BE" b="1" baseline="0" dirty="0" smtClean="0">
                          <a:solidFill>
                            <a:srgbClr val="2D5EC1"/>
                          </a:solidFill>
                        </a:rPr>
                        <a:t> </a:t>
                      </a:r>
                      <a:r>
                        <a:rPr lang="fr-BE" b="1" dirty="0" smtClean="0">
                          <a:solidFill>
                            <a:srgbClr val="2D5EC1"/>
                          </a:solidFill>
                        </a:rPr>
                        <a:t>VISA if </a:t>
                      </a:r>
                      <a:r>
                        <a:rPr lang="fr-BE" b="1" dirty="0" err="1" smtClean="0">
                          <a:solidFill>
                            <a:srgbClr val="2D5EC1"/>
                          </a:solidFill>
                        </a:rPr>
                        <a:t>travel</a:t>
                      </a:r>
                      <a:r>
                        <a:rPr lang="fr-BE" b="1" dirty="0" smtClean="0">
                          <a:solidFill>
                            <a:srgbClr val="2D5EC1"/>
                          </a:solidFill>
                        </a:rPr>
                        <a:t> of &gt;100</a:t>
                      </a:r>
                      <a:r>
                        <a:rPr lang="fr-BE" b="1" baseline="0" dirty="0" smtClean="0">
                          <a:solidFill>
                            <a:srgbClr val="2D5EC1"/>
                          </a:solidFill>
                        </a:rPr>
                        <a:t> km</a:t>
                      </a:r>
                    </a:p>
                  </a:txBody>
                  <a:tcPr marL="41593" marR="41593" anchor="ctr"/>
                </a:tc>
                <a:extLst>
                  <a:ext uri="{0D108BD9-81ED-4DB2-BD59-A6C34878D82A}">
                    <a16:rowId xmlns:a16="http://schemas.microsoft.com/office/drawing/2014/main" xmlns="" val="10001"/>
                  </a:ext>
                </a:extLst>
              </a:tr>
              <a:tr h="504056">
                <a:tc>
                  <a:txBody>
                    <a:bodyPr/>
                    <a:lstStyle/>
                    <a:p>
                      <a:pPr algn="ctr"/>
                      <a:r>
                        <a:rPr lang="fr-BE" b="1" dirty="0" smtClean="0">
                          <a:solidFill>
                            <a:srgbClr val="2D5EC1"/>
                          </a:solidFill>
                        </a:rPr>
                        <a:t>2016</a:t>
                      </a:r>
                      <a:endParaRPr lang="en-GB" b="1" dirty="0">
                        <a:solidFill>
                          <a:srgbClr val="2D5EC1"/>
                        </a:solidFill>
                      </a:endParaRPr>
                    </a:p>
                  </a:txBody>
                  <a:tcPr marL="41593" marR="41593"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BE" b="1" baseline="0" dirty="0" smtClean="0">
                          <a:solidFill>
                            <a:srgbClr val="2D5EC1"/>
                          </a:solidFill>
                        </a:rPr>
                        <a:t>Unit </a:t>
                      </a:r>
                      <a:r>
                        <a:rPr lang="fr-BE" b="1" baseline="0" dirty="0" err="1" smtClean="0">
                          <a:solidFill>
                            <a:srgbClr val="2D5EC1"/>
                          </a:solidFill>
                        </a:rPr>
                        <a:t>costs</a:t>
                      </a:r>
                      <a:r>
                        <a:rPr lang="fr-BE" b="1" baseline="0" dirty="0" smtClean="0">
                          <a:solidFill>
                            <a:srgbClr val="2D5EC1"/>
                          </a:solidFill>
                        </a:rPr>
                        <a:t> for </a:t>
                      </a:r>
                      <a:r>
                        <a:rPr lang="fr-BE" b="1" baseline="0" dirty="0" err="1" smtClean="0">
                          <a:solidFill>
                            <a:srgbClr val="2D5EC1"/>
                          </a:solidFill>
                        </a:rPr>
                        <a:t>cancelled</a:t>
                      </a:r>
                      <a:r>
                        <a:rPr lang="fr-BE" b="1" baseline="0" dirty="0" smtClean="0">
                          <a:solidFill>
                            <a:srgbClr val="2D5EC1"/>
                          </a:solidFill>
                        </a:rPr>
                        <a:t> </a:t>
                      </a:r>
                      <a:r>
                        <a:rPr lang="fr-BE" b="1" baseline="0" dirty="0" err="1" smtClean="0">
                          <a:solidFill>
                            <a:srgbClr val="2D5EC1"/>
                          </a:solidFill>
                        </a:rPr>
                        <a:t>travel</a:t>
                      </a:r>
                      <a:r>
                        <a:rPr lang="fr-BE" b="1" baseline="0" dirty="0" smtClean="0">
                          <a:solidFill>
                            <a:srgbClr val="2D5EC1"/>
                          </a:solidFill>
                        </a:rPr>
                        <a:t> </a:t>
                      </a:r>
                      <a:r>
                        <a:rPr lang="fr-BE" b="1" baseline="0" dirty="0" err="1" smtClean="0">
                          <a:solidFill>
                            <a:srgbClr val="2D5EC1"/>
                          </a:solidFill>
                        </a:rPr>
                        <a:t>only</a:t>
                      </a:r>
                      <a:r>
                        <a:rPr lang="fr-BE" b="1" baseline="0" dirty="0" smtClean="0">
                          <a:solidFill>
                            <a:srgbClr val="2D5EC1"/>
                          </a:solidFill>
                        </a:rPr>
                        <a:t> if </a:t>
                      </a:r>
                      <a:r>
                        <a:rPr lang="fr-BE" b="1" i="1" baseline="0" dirty="0" smtClean="0">
                          <a:solidFill>
                            <a:srgbClr val="2D5EC1"/>
                          </a:solidFill>
                        </a:rPr>
                        <a:t>force majeure</a:t>
                      </a:r>
                    </a:p>
                  </a:txBody>
                  <a:tcPr marL="41593" marR="41593" anchor="ctr"/>
                </a:tc>
                <a:extLst>
                  <a:ext uri="{0D108BD9-81ED-4DB2-BD59-A6C34878D82A}">
                    <a16:rowId xmlns:a16="http://schemas.microsoft.com/office/drawing/2014/main" xmlns="" val="10002"/>
                  </a:ext>
                </a:extLst>
              </a:tr>
              <a:tr h="648072">
                <a:tc>
                  <a:txBody>
                    <a:bodyPr/>
                    <a:lstStyle/>
                    <a:p>
                      <a:pPr algn="ctr"/>
                      <a:r>
                        <a:rPr lang="fr-BE" b="1" dirty="0" smtClean="0">
                          <a:solidFill>
                            <a:srgbClr val="2D5EC1"/>
                          </a:solidFill>
                        </a:rPr>
                        <a:t>2017</a:t>
                      </a:r>
                      <a:endParaRPr lang="en-GB" b="1" dirty="0">
                        <a:solidFill>
                          <a:srgbClr val="2D5EC1"/>
                        </a:solidFill>
                      </a:endParaRPr>
                    </a:p>
                  </a:txBody>
                  <a:tcPr marL="41593" marR="41593" anchor="ctr"/>
                </a:tc>
                <a:tc>
                  <a:txBody>
                    <a:bodyPr/>
                    <a:lstStyle/>
                    <a:p>
                      <a:r>
                        <a:rPr lang="fr-BE" b="1" dirty="0" smtClean="0">
                          <a:solidFill>
                            <a:srgbClr val="2D5EC1"/>
                          </a:solidFill>
                        </a:rPr>
                        <a:t>Unit</a:t>
                      </a:r>
                      <a:r>
                        <a:rPr lang="fr-BE" b="1" baseline="0" dirty="0" smtClean="0">
                          <a:solidFill>
                            <a:srgbClr val="2D5EC1"/>
                          </a:solidFill>
                        </a:rPr>
                        <a:t> </a:t>
                      </a:r>
                      <a:r>
                        <a:rPr lang="fr-BE" b="1" baseline="0" dirty="0" err="1" smtClean="0">
                          <a:solidFill>
                            <a:srgbClr val="2D5EC1"/>
                          </a:solidFill>
                        </a:rPr>
                        <a:t>cost</a:t>
                      </a:r>
                      <a:r>
                        <a:rPr lang="fr-BE" b="1" baseline="0" dirty="0" smtClean="0">
                          <a:solidFill>
                            <a:srgbClr val="2D5EC1"/>
                          </a:solidFill>
                        </a:rPr>
                        <a:t> for </a:t>
                      </a:r>
                      <a:r>
                        <a:rPr lang="fr-BE" b="1" baseline="0" dirty="0" err="1" smtClean="0">
                          <a:solidFill>
                            <a:srgbClr val="2D5EC1"/>
                          </a:solidFill>
                        </a:rPr>
                        <a:t>Travel</a:t>
                      </a:r>
                      <a:r>
                        <a:rPr lang="fr-BE" b="1" baseline="0" dirty="0" smtClean="0">
                          <a:solidFill>
                            <a:srgbClr val="2D5EC1"/>
                          </a:solidFill>
                        </a:rPr>
                        <a:t> for </a:t>
                      </a:r>
                      <a:r>
                        <a:rPr lang="fr-BE" b="1" baseline="0" dirty="0" err="1" smtClean="0">
                          <a:solidFill>
                            <a:srgbClr val="2D5EC1"/>
                          </a:solidFill>
                        </a:rPr>
                        <a:t>a</a:t>
                      </a:r>
                      <a:r>
                        <a:rPr lang="fr-BE" b="1" baseline="0" dirty="0" smtClean="0">
                          <a:solidFill>
                            <a:srgbClr val="2D5EC1"/>
                          </a:solidFill>
                        </a:rPr>
                        <a:t> distance band </a:t>
                      </a:r>
                      <a:r>
                        <a:rPr lang="fr-BE" b="1" dirty="0" smtClean="0">
                          <a:solidFill>
                            <a:srgbClr val="2D5EC1"/>
                          </a:solidFill>
                        </a:rPr>
                        <a:t>10-99 km = 20€</a:t>
                      </a:r>
                      <a:endParaRPr lang="en-GB" b="1" dirty="0">
                        <a:solidFill>
                          <a:srgbClr val="2D5EC1"/>
                        </a:solidFill>
                      </a:endParaRPr>
                    </a:p>
                  </a:txBody>
                  <a:tcPr marL="41593" marR="41593" anchor="ctr"/>
                </a:tc>
                <a:extLst>
                  <a:ext uri="{0D108BD9-81ED-4DB2-BD59-A6C34878D82A}">
                    <a16:rowId xmlns:a16="http://schemas.microsoft.com/office/drawing/2014/main" xmlns="" val="10003"/>
                  </a:ext>
                </a:extLst>
              </a:tr>
              <a:tr h="370840">
                <a:tc>
                  <a:txBody>
                    <a:bodyPr/>
                    <a:lstStyle/>
                    <a:p>
                      <a:pPr marL="0" algn="ctr" defTabSz="914400" rtl="0" eaLnBrk="1" latinLnBrk="0" hangingPunct="1"/>
                      <a:r>
                        <a:rPr lang="fr-BE" sz="1800" b="1" kern="1200" dirty="0" smtClean="0">
                          <a:solidFill>
                            <a:srgbClr val="2D5EC1"/>
                          </a:solidFill>
                          <a:latin typeface="+mn-lt"/>
                          <a:ea typeface="+mn-ea"/>
                          <a:cs typeface="+mn-cs"/>
                        </a:rPr>
                        <a:t>2018 </a:t>
                      </a:r>
                      <a:endParaRPr lang="en-GB" sz="1800" b="1" kern="1200" dirty="0">
                        <a:solidFill>
                          <a:srgbClr val="2D5EC1"/>
                        </a:solidFill>
                        <a:latin typeface="+mn-lt"/>
                        <a:ea typeface="+mn-ea"/>
                        <a:cs typeface="+mn-cs"/>
                      </a:endParaRPr>
                    </a:p>
                  </a:txBody>
                  <a:tcPr marL="41593" marR="41593" anchor="ctr"/>
                </a:tc>
                <a:tc>
                  <a:txBody>
                    <a:bodyPr/>
                    <a:lstStyle/>
                    <a:p>
                      <a:pPr marL="0" algn="l" defTabSz="914400" rtl="0" eaLnBrk="1" latinLnBrk="0" hangingPunct="1"/>
                      <a:r>
                        <a:rPr lang="fr-BE" sz="1800" b="1" kern="1200" dirty="0" smtClean="0">
                          <a:solidFill>
                            <a:srgbClr val="2D5EC1"/>
                          </a:solidFill>
                          <a:latin typeface="+mn-lt"/>
                          <a:ea typeface="+mn-ea"/>
                          <a:cs typeface="+mn-cs"/>
                        </a:rPr>
                        <a:t>The </a:t>
                      </a:r>
                      <a:r>
                        <a:rPr lang="fr-BE" sz="1800" b="1" kern="1200" dirty="0" err="1" smtClean="0">
                          <a:solidFill>
                            <a:srgbClr val="2D5EC1"/>
                          </a:solidFill>
                          <a:latin typeface="+mn-lt"/>
                          <a:ea typeface="+mn-ea"/>
                          <a:cs typeface="+mn-cs"/>
                        </a:rPr>
                        <a:t>eReport</a:t>
                      </a:r>
                      <a:r>
                        <a:rPr lang="fr-BE" sz="1800" b="1" kern="1200" dirty="0" smtClean="0">
                          <a:solidFill>
                            <a:srgbClr val="2D5EC1"/>
                          </a:solidFill>
                          <a:latin typeface="+mn-lt"/>
                          <a:ea typeface="+mn-ea"/>
                          <a:cs typeface="+mn-cs"/>
                        </a:rPr>
                        <a:t> </a:t>
                      </a:r>
                      <a:r>
                        <a:rPr lang="fr-BE" sz="1800" b="1" kern="1200" dirty="0" err="1" smtClean="0">
                          <a:solidFill>
                            <a:srgbClr val="2D5EC1"/>
                          </a:solidFill>
                          <a:latin typeface="+mn-lt"/>
                          <a:ea typeface="+mn-ea"/>
                          <a:cs typeface="+mn-cs"/>
                        </a:rPr>
                        <a:t>is</a:t>
                      </a:r>
                      <a:r>
                        <a:rPr lang="fr-BE" sz="1800" b="1" kern="1200" dirty="0" smtClean="0">
                          <a:solidFill>
                            <a:srgbClr val="2D5EC1"/>
                          </a:solidFill>
                          <a:latin typeface="+mn-lt"/>
                          <a:ea typeface="+mn-ea"/>
                          <a:cs typeface="+mn-cs"/>
                        </a:rPr>
                        <a:t> </a:t>
                      </a:r>
                      <a:r>
                        <a:rPr lang="fr-BE" sz="1800" b="1" kern="1200" dirty="0" err="1" smtClean="0">
                          <a:solidFill>
                            <a:srgbClr val="2D5EC1"/>
                          </a:solidFill>
                          <a:latin typeface="+mn-lt"/>
                          <a:ea typeface="+mn-ea"/>
                          <a:cs typeface="+mn-cs"/>
                        </a:rPr>
                        <a:t>introduced</a:t>
                      </a:r>
                      <a:r>
                        <a:rPr lang="fr-BE" sz="1800" b="1" kern="1200" dirty="0" smtClean="0">
                          <a:solidFill>
                            <a:srgbClr val="2D5EC1"/>
                          </a:solidFill>
                          <a:latin typeface="+mn-lt"/>
                          <a:ea typeface="+mn-ea"/>
                          <a:cs typeface="+mn-cs"/>
                        </a:rPr>
                        <a:t> for Progress and Final Reports for all calls.</a:t>
                      </a:r>
                      <a:endParaRPr lang="en-GB" sz="1800" b="1" kern="1200" dirty="0">
                        <a:solidFill>
                          <a:srgbClr val="2D5EC1"/>
                        </a:solidFill>
                        <a:latin typeface="+mn-lt"/>
                        <a:ea typeface="+mn-ea"/>
                        <a:cs typeface="+mn-cs"/>
                      </a:endParaRPr>
                    </a:p>
                  </a:txBody>
                  <a:tcPr marL="41593" marR="41593"/>
                </a:tc>
                <a:extLst>
                  <a:ext uri="{0D108BD9-81ED-4DB2-BD59-A6C34878D82A}">
                    <a16:rowId xmlns:a16="http://schemas.microsoft.com/office/drawing/2014/main" xmlns="" val="10004"/>
                  </a:ext>
                </a:extLst>
              </a:tr>
            </a:tbl>
          </a:graphicData>
        </a:graphic>
      </p:graphicFrame>
      <p:sp>
        <p:nvSpPr>
          <p:cNvPr id="4" name="Slide Number Placeholder 3"/>
          <p:cNvSpPr>
            <a:spLocks noGrp="1"/>
          </p:cNvSpPr>
          <p:nvPr>
            <p:ph type="sldNum" sz="quarter" idx="11"/>
          </p:nvPr>
        </p:nvSpPr>
        <p:spPr/>
        <p:txBody>
          <a:bodyPr/>
          <a:lstStyle/>
          <a:p>
            <a:fld id="{14F0E55B-1EBF-4C63-9883-404455EB20A7}" type="slidenum">
              <a:rPr lang="en-GB" altLang="en-US" smtClean="0">
                <a:solidFill>
                  <a:srgbClr val="000000"/>
                </a:solidFill>
              </a:rPr>
              <a:pPr/>
              <a:t>3</a:t>
            </a:fld>
            <a:endParaRPr lang="en-GB" altLang="en-US">
              <a:solidFill>
                <a:srgbClr val="000000"/>
              </a:solidFill>
            </a:endParaRPr>
          </a:p>
        </p:txBody>
      </p:sp>
    </p:spTree>
    <p:extLst>
      <p:ext uri="{BB962C8B-B14F-4D97-AF65-F5344CB8AC3E}">
        <p14:creationId xmlns:p14="http://schemas.microsoft.com/office/powerpoint/2010/main" val="39274791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1680" y="620688"/>
            <a:ext cx="5760640" cy="2088232"/>
          </a:xfrm>
        </p:spPr>
        <p:txBody>
          <a:bodyPr/>
          <a:lstStyle/>
          <a:p>
            <a:r>
              <a:rPr lang="fr-BE" sz="2400" dirty="0" err="1" smtClean="0">
                <a:solidFill>
                  <a:srgbClr val="FF3300"/>
                </a:solidFill>
              </a:rPr>
              <a:t>Frequently</a:t>
            </a:r>
            <a:r>
              <a:rPr lang="fr-BE" sz="2400" dirty="0" smtClean="0">
                <a:solidFill>
                  <a:srgbClr val="FF3300"/>
                </a:solidFill>
              </a:rPr>
              <a:t> </a:t>
            </a:r>
            <a:r>
              <a:rPr lang="fr-BE" sz="2400" dirty="0" err="1" smtClean="0">
                <a:solidFill>
                  <a:srgbClr val="FF3300"/>
                </a:solidFill>
              </a:rPr>
              <a:t>asked</a:t>
            </a:r>
            <a:r>
              <a:rPr lang="fr-BE" sz="2400" dirty="0" smtClean="0">
                <a:solidFill>
                  <a:srgbClr val="FF3300"/>
                </a:solidFill>
              </a:rPr>
              <a:t> questions</a:t>
            </a:r>
            <a:endParaRPr lang="en-GB" sz="2400" dirty="0">
              <a:solidFill>
                <a:srgbClr val="FF3300"/>
              </a:solidFill>
            </a:endParaRPr>
          </a:p>
        </p:txBody>
      </p:sp>
      <p:sp>
        <p:nvSpPr>
          <p:cNvPr id="3" name="Content Placeholder 2"/>
          <p:cNvSpPr>
            <a:spLocks noGrp="1"/>
          </p:cNvSpPr>
          <p:nvPr>
            <p:ph idx="1"/>
          </p:nvPr>
        </p:nvSpPr>
        <p:spPr>
          <a:xfrm>
            <a:off x="251520" y="2276872"/>
            <a:ext cx="8640960" cy="3529013"/>
          </a:xfrm>
        </p:spPr>
        <p:txBody>
          <a:bodyPr/>
          <a:lstStyle/>
          <a:p>
            <a:pPr>
              <a:spcAft>
                <a:spcPts val="600"/>
              </a:spcAft>
              <a:buFont typeface="Arial" panose="020B0604020202020204" pitchFamily="34" charset="0"/>
              <a:buChar char="•"/>
            </a:pPr>
            <a:r>
              <a:rPr lang="fr-BE" sz="2200" b="1" i="0" dirty="0" err="1" smtClean="0">
                <a:solidFill>
                  <a:schemeClr val="tx1"/>
                </a:solidFill>
              </a:rPr>
              <a:t>Hiring</a:t>
            </a:r>
            <a:r>
              <a:rPr lang="fr-BE" sz="2200" b="1" i="0" dirty="0" smtClean="0">
                <a:solidFill>
                  <a:schemeClr val="tx1"/>
                </a:solidFill>
              </a:rPr>
              <a:t> of </a:t>
            </a:r>
            <a:r>
              <a:rPr lang="fr-BE" sz="2200" b="1" i="0" dirty="0" err="1" smtClean="0">
                <a:solidFill>
                  <a:schemeClr val="tx1"/>
                </a:solidFill>
              </a:rPr>
              <a:t>natural</a:t>
            </a:r>
            <a:r>
              <a:rPr lang="fr-BE" sz="2200" b="1" i="0" dirty="0" smtClean="0">
                <a:solidFill>
                  <a:schemeClr val="tx1"/>
                </a:solidFill>
              </a:rPr>
              <a:t> </a:t>
            </a:r>
            <a:r>
              <a:rPr lang="fr-BE" sz="2200" b="1" i="0" dirty="0" err="1" smtClean="0">
                <a:solidFill>
                  <a:schemeClr val="tx1"/>
                </a:solidFill>
              </a:rPr>
              <a:t>persons</a:t>
            </a:r>
            <a:r>
              <a:rPr lang="fr-BE" sz="2200" b="1" i="0" dirty="0" smtClean="0">
                <a:solidFill>
                  <a:schemeClr val="tx1"/>
                </a:solidFill>
              </a:rPr>
              <a:t> </a:t>
            </a:r>
            <a:r>
              <a:rPr lang="fr-BE" sz="2200" b="1" i="0" dirty="0" err="1" smtClean="0">
                <a:solidFill>
                  <a:schemeClr val="tx1"/>
                </a:solidFill>
              </a:rPr>
              <a:t>paid</a:t>
            </a:r>
            <a:r>
              <a:rPr lang="fr-BE" sz="2200" b="1" i="0" dirty="0" smtClean="0">
                <a:solidFill>
                  <a:schemeClr val="tx1"/>
                </a:solidFill>
              </a:rPr>
              <a:t> </a:t>
            </a:r>
            <a:r>
              <a:rPr lang="fr-BE" sz="2200" b="1" i="0" dirty="0" err="1" smtClean="0">
                <a:solidFill>
                  <a:schemeClr val="tx1"/>
                </a:solidFill>
              </a:rPr>
              <a:t>with</a:t>
            </a:r>
            <a:r>
              <a:rPr lang="fr-BE" sz="2200" b="1" i="0" dirty="0" smtClean="0">
                <a:solidFill>
                  <a:schemeClr val="tx1"/>
                </a:solidFill>
              </a:rPr>
              <a:t> </a:t>
            </a:r>
            <a:r>
              <a:rPr lang="fr-BE" sz="2200" b="1" i="0" dirty="0">
                <a:solidFill>
                  <a:schemeClr val="tx1"/>
                </a:solidFill>
              </a:rPr>
              <a:t>Staff </a:t>
            </a:r>
            <a:r>
              <a:rPr lang="fr-BE" sz="2200" b="1" i="0" dirty="0" err="1">
                <a:solidFill>
                  <a:schemeClr val="tx1"/>
                </a:solidFill>
              </a:rPr>
              <a:t>costs</a:t>
            </a:r>
            <a:r>
              <a:rPr lang="fr-BE" sz="2200" b="1" i="0" dirty="0">
                <a:solidFill>
                  <a:schemeClr val="tx1"/>
                </a:solidFill>
              </a:rPr>
              <a:t> </a:t>
            </a:r>
            <a:endParaRPr lang="fr-BE" sz="2200" b="1" i="0" dirty="0" smtClean="0">
              <a:solidFill>
                <a:schemeClr val="tx1"/>
              </a:solidFill>
            </a:endParaRPr>
          </a:p>
          <a:p>
            <a:pPr>
              <a:spcAft>
                <a:spcPts val="600"/>
              </a:spcAft>
              <a:buFont typeface="Arial" panose="020B0604020202020204" pitchFamily="34" charset="0"/>
              <a:buChar char="•"/>
            </a:pPr>
            <a:r>
              <a:rPr lang="fr-BE" sz="2200" b="1" i="0" dirty="0" err="1" smtClean="0">
                <a:solidFill>
                  <a:schemeClr val="tx1"/>
                </a:solidFill>
              </a:rPr>
              <a:t>Subcontracting</a:t>
            </a:r>
            <a:r>
              <a:rPr lang="fr-BE" sz="2200" b="1" i="0" dirty="0" smtClean="0">
                <a:solidFill>
                  <a:schemeClr val="tx1"/>
                </a:solidFill>
              </a:rPr>
              <a:t> of a staff </a:t>
            </a:r>
            <a:r>
              <a:rPr lang="fr-BE" sz="2200" b="1" i="0" dirty="0" err="1" smtClean="0">
                <a:solidFill>
                  <a:schemeClr val="tx1"/>
                </a:solidFill>
              </a:rPr>
              <a:t>member</a:t>
            </a:r>
            <a:r>
              <a:rPr lang="fr-BE" sz="2200" b="1" i="0" dirty="0" smtClean="0">
                <a:solidFill>
                  <a:schemeClr val="tx1"/>
                </a:solidFill>
              </a:rPr>
              <a:t> </a:t>
            </a:r>
            <a:r>
              <a:rPr lang="fr-BE" sz="2200" b="1" i="0" dirty="0" err="1" smtClean="0">
                <a:solidFill>
                  <a:schemeClr val="tx1"/>
                </a:solidFill>
              </a:rPr>
              <a:t>is</a:t>
            </a:r>
            <a:r>
              <a:rPr lang="fr-BE" sz="2200" b="1" i="0" dirty="0" smtClean="0">
                <a:solidFill>
                  <a:schemeClr val="tx1"/>
                </a:solidFill>
              </a:rPr>
              <a:t> not </a:t>
            </a:r>
            <a:r>
              <a:rPr lang="fr-BE" sz="2200" b="1" i="0" dirty="0" err="1" smtClean="0">
                <a:solidFill>
                  <a:schemeClr val="tx1"/>
                </a:solidFill>
              </a:rPr>
              <a:t>allowed</a:t>
            </a:r>
            <a:r>
              <a:rPr lang="fr-BE" sz="2200" b="1" i="0" dirty="0" smtClean="0">
                <a:solidFill>
                  <a:schemeClr val="tx1"/>
                </a:solidFill>
              </a:rPr>
              <a:t> (</a:t>
            </a:r>
            <a:r>
              <a:rPr lang="fr-BE" sz="2200" b="1" i="0" dirty="0" err="1" smtClean="0">
                <a:solidFill>
                  <a:schemeClr val="tx1"/>
                </a:solidFill>
              </a:rPr>
              <a:t>Conflict</a:t>
            </a:r>
            <a:r>
              <a:rPr lang="fr-BE" sz="2200" b="1" i="0" dirty="0" smtClean="0">
                <a:solidFill>
                  <a:schemeClr val="tx1"/>
                </a:solidFill>
              </a:rPr>
              <a:t> of </a:t>
            </a:r>
            <a:r>
              <a:rPr lang="fr-BE" sz="2200" b="1" i="0" dirty="0" err="1" smtClean="0">
                <a:solidFill>
                  <a:schemeClr val="tx1"/>
                </a:solidFill>
              </a:rPr>
              <a:t>interest</a:t>
            </a:r>
            <a:r>
              <a:rPr lang="fr-BE" sz="2200" b="1" i="0" dirty="0" smtClean="0">
                <a:solidFill>
                  <a:schemeClr val="tx1"/>
                </a:solidFill>
              </a:rPr>
              <a:t>)</a:t>
            </a:r>
          </a:p>
          <a:p>
            <a:pPr>
              <a:spcAft>
                <a:spcPts val="600"/>
              </a:spcAft>
              <a:buFont typeface="Arial" panose="020B0604020202020204" pitchFamily="34" charset="0"/>
              <a:buChar char="•"/>
            </a:pPr>
            <a:r>
              <a:rPr lang="fr-BE" sz="2200" b="1" i="0" dirty="0" smtClean="0">
                <a:solidFill>
                  <a:schemeClr val="tx1"/>
                </a:solidFill>
              </a:rPr>
              <a:t>Associated </a:t>
            </a:r>
            <a:r>
              <a:rPr lang="fr-BE" sz="2200" b="1" i="0" dirty="0" err="1" smtClean="0">
                <a:solidFill>
                  <a:schemeClr val="tx1"/>
                </a:solidFill>
              </a:rPr>
              <a:t>entities</a:t>
            </a:r>
            <a:r>
              <a:rPr lang="fr-BE" sz="2200" b="1" i="0" dirty="0" smtClean="0">
                <a:solidFill>
                  <a:schemeClr val="tx1"/>
                </a:solidFill>
              </a:rPr>
              <a:t> (network </a:t>
            </a:r>
            <a:r>
              <a:rPr lang="fr-BE" sz="2200" b="1" i="0" dirty="0" err="1" smtClean="0">
                <a:solidFill>
                  <a:schemeClr val="tx1"/>
                </a:solidFill>
              </a:rPr>
              <a:t>member</a:t>
            </a:r>
            <a:r>
              <a:rPr lang="fr-BE" sz="2200" b="1" i="0" dirty="0" smtClean="0">
                <a:solidFill>
                  <a:schemeClr val="tx1"/>
                </a:solidFill>
              </a:rPr>
              <a:t>, </a:t>
            </a:r>
            <a:r>
              <a:rPr lang="fr-BE" sz="2200" b="1" i="0" dirty="0" err="1" smtClean="0">
                <a:solidFill>
                  <a:schemeClr val="tx1"/>
                </a:solidFill>
              </a:rPr>
              <a:t>university</a:t>
            </a:r>
            <a:r>
              <a:rPr lang="fr-BE" sz="2200" b="1" i="0" dirty="0" smtClean="0">
                <a:solidFill>
                  <a:schemeClr val="tx1"/>
                </a:solidFill>
              </a:rPr>
              <a:t> </a:t>
            </a:r>
            <a:r>
              <a:rPr lang="fr-BE" sz="2200" b="1" i="0" dirty="0" err="1" smtClean="0">
                <a:solidFill>
                  <a:schemeClr val="tx1"/>
                </a:solidFill>
              </a:rPr>
              <a:t>foundations</a:t>
            </a:r>
            <a:r>
              <a:rPr lang="fr-BE" sz="2200" b="1" i="0" dirty="0" smtClean="0">
                <a:solidFill>
                  <a:schemeClr val="tx1"/>
                </a:solidFill>
              </a:rPr>
              <a:t>, etc.)</a:t>
            </a:r>
          </a:p>
          <a:p>
            <a:pPr>
              <a:spcAft>
                <a:spcPts val="600"/>
              </a:spcAft>
              <a:buFont typeface="Arial" panose="020B0604020202020204" pitchFamily="34" charset="0"/>
              <a:buChar char="•"/>
            </a:pPr>
            <a:r>
              <a:rPr lang="fr-BE" sz="2200" b="1" i="0" dirty="0" smtClean="0">
                <a:solidFill>
                  <a:schemeClr val="tx1"/>
                </a:solidFill>
              </a:rPr>
              <a:t>Catering and </a:t>
            </a:r>
            <a:r>
              <a:rPr lang="fr-BE" sz="2200" b="1" i="0" dirty="0" err="1" smtClean="0">
                <a:solidFill>
                  <a:schemeClr val="tx1"/>
                </a:solidFill>
              </a:rPr>
              <a:t>other</a:t>
            </a:r>
            <a:r>
              <a:rPr lang="fr-BE" sz="2200" b="1" i="0" dirty="0" smtClean="0">
                <a:solidFill>
                  <a:schemeClr val="tx1"/>
                </a:solidFill>
              </a:rPr>
              <a:t> </a:t>
            </a:r>
            <a:r>
              <a:rPr lang="fr-BE" sz="2200" b="1" i="0" dirty="0" err="1" smtClean="0">
                <a:solidFill>
                  <a:schemeClr val="tx1"/>
                </a:solidFill>
              </a:rPr>
              <a:t>hospitality</a:t>
            </a:r>
            <a:r>
              <a:rPr lang="fr-BE" sz="2200" b="1" i="0" dirty="0" smtClean="0">
                <a:solidFill>
                  <a:schemeClr val="tx1"/>
                </a:solidFill>
              </a:rPr>
              <a:t> </a:t>
            </a:r>
            <a:r>
              <a:rPr lang="fr-BE" sz="2200" b="1" i="0" dirty="0" err="1" smtClean="0">
                <a:solidFill>
                  <a:schemeClr val="tx1"/>
                </a:solidFill>
              </a:rPr>
              <a:t>costs</a:t>
            </a:r>
            <a:r>
              <a:rPr lang="fr-BE" sz="2200" b="1" i="0" dirty="0" smtClean="0">
                <a:solidFill>
                  <a:schemeClr val="tx1"/>
                </a:solidFill>
              </a:rPr>
              <a:t> </a:t>
            </a:r>
          </a:p>
          <a:p>
            <a:pPr>
              <a:spcAft>
                <a:spcPts val="600"/>
              </a:spcAft>
              <a:buFont typeface="Arial" panose="020B0604020202020204" pitchFamily="34" charset="0"/>
              <a:buChar char="•"/>
            </a:pPr>
            <a:r>
              <a:rPr lang="fr-BE" sz="2200" b="1" i="0" dirty="0" err="1" smtClean="0">
                <a:solidFill>
                  <a:schemeClr val="tx1"/>
                </a:solidFill>
              </a:rPr>
              <a:t>Calculation</a:t>
            </a:r>
            <a:r>
              <a:rPr lang="fr-BE" sz="2200" b="1" i="0" dirty="0" smtClean="0">
                <a:solidFill>
                  <a:schemeClr val="tx1"/>
                </a:solidFill>
              </a:rPr>
              <a:t> of unit </a:t>
            </a:r>
            <a:r>
              <a:rPr lang="fr-BE" sz="2200" b="1" i="0" dirty="0" err="1" smtClean="0">
                <a:solidFill>
                  <a:schemeClr val="tx1"/>
                </a:solidFill>
              </a:rPr>
              <a:t>costs</a:t>
            </a:r>
            <a:r>
              <a:rPr lang="fr-BE" sz="2200" b="1" i="0" dirty="0" smtClean="0">
                <a:solidFill>
                  <a:schemeClr val="tx1"/>
                </a:solidFill>
              </a:rPr>
              <a:t> for </a:t>
            </a:r>
            <a:r>
              <a:rPr lang="fr-BE" sz="2200" b="1" i="0" dirty="0" err="1" smtClean="0">
                <a:solidFill>
                  <a:schemeClr val="tx1"/>
                </a:solidFill>
              </a:rPr>
              <a:t>circular</a:t>
            </a:r>
            <a:r>
              <a:rPr lang="fr-BE" sz="2200" b="1" i="0" dirty="0" smtClean="0">
                <a:solidFill>
                  <a:schemeClr val="tx1"/>
                </a:solidFill>
              </a:rPr>
              <a:t> </a:t>
            </a:r>
            <a:r>
              <a:rPr lang="fr-BE" sz="2200" b="1" i="0" dirty="0" err="1" smtClean="0">
                <a:solidFill>
                  <a:schemeClr val="tx1"/>
                </a:solidFill>
              </a:rPr>
              <a:t>travels</a:t>
            </a:r>
            <a:endParaRPr lang="fr-BE" sz="2200" b="1" i="0" dirty="0" smtClean="0">
              <a:solidFill>
                <a:schemeClr val="tx1"/>
              </a:solidFill>
            </a:endParaRPr>
          </a:p>
          <a:p>
            <a:pPr>
              <a:spcAft>
                <a:spcPts val="600"/>
              </a:spcAft>
              <a:buFont typeface="Arial" panose="020B0604020202020204" pitchFamily="34" charset="0"/>
              <a:buChar char="•"/>
            </a:pPr>
            <a:r>
              <a:rPr lang="fr-BE" sz="2200" b="1" i="0" dirty="0" smtClean="0">
                <a:solidFill>
                  <a:schemeClr val="tx1"/>
                </a:solidFill>
              </a:rPr>
              <a:t>VAT</a:t>
            </a:r>
          </a:p>
          <a:p>
            <a:pPr>
              <a:spcAft>
                <a:spcPts val="600"/>
              </a:spcAft>
              <a:buFont typeface="Arial" panose="020B0604020202020204" pitchFamily="34" charset="0"/>
              <a:buChar char="•"/>
            </a:pPr>
            <a:r>
              <a:rPr lang="fr-BE" sz="2200" b="1" i="0" dirty="0" smtClean="0">
                <a:solidFill>
                  <a:schemeClr val="tx1"/>
                </a:solidFill>
              </a:rPr>
              <a:t>Exchange rates</a:t>
            </a:r>
            <a:endParaRPr lang="en-GB" sz="2200" b="1" i="0" dirty="0">
              <a:solidFill>
                <a:schemeClr val="tx1"/>
              </a:solidFill>
            </a:endParaRPr>
          </a:p>
        </p:txBody>
      </p:sp>
      <p:sp>
        <p:nvSpPr>
          <p:cNvPr id="4" name="Slide Number Placeholder 3"/>
          <p:cNvSpPr>
            <a:spLocks noGrp="1"/>
          </p:cNvSpPr>
          <p:nvPr>
            <p:ph type="sldNum" sz="quarter" idx="11"/>
          </p:nvPr>
        </p:nvSpPr>
        <p:spPr/>
        <p:txBody>
          <a:bodyPr/>
          <a:lstStyle/>
          <a:p>
            <a:fld id="{14F0E55B-1EBF-4C63-9883-404455EB20A7}" type="slidenum">
              <a:rPr lang="en-GB" altLang="en-US" smtClean="0">
                <a:solidFill>
                  <a:srgbClr val="000000"/>
                </a:solidFill>
              </a:rPr>
              <a:pPr/>
              <a:t>4</a:t>
            </a:fld>
            <a:endParaRPr lang="en-GB" altLang="en-US">
              <a:solidFill>
                <a:srgbClr val="000000"/>
              </a:solidFill>
            </a:endParaRPr>
          </a:p>
        </p:txBody>
      </p:sp>
    </p:spTree>
    <p:extLst>
      <p:ext uri="{BB962C8B-B14F-4D97-AF65-F5344CB8AC3E}">
        <p14:creationId xmlns:p14="http://schemas.microsoft.com/office/powerpoint/2010/main" val="7569400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022851"/>
            <a:ext cx="8229600" cy="936625"/>
          </a:xfrm>
        </p:spPr>
        <p:txBody>
          <a:bodyPr/>
          <a:lstStyle/>
          <a:p>
            <a:pPr algn="ctr"/>
            <a:r>
              <a:rPr lang="fr-BE" sz="2300" dirty="0" smtClean="0">
                <a:solidFill>
                  <a:srgbClr val="FF0000"/>
                </a:solidFill>
              </a:rPr>
              <a:t>VAT, </a:t>
            </a:r>
            <a:r>
              <a:rPr lang="fr-BE" sz="2300" dirty="0" err="1" smtClean="0">
                <a:solidFill>
                  <a:srgbClr val="FF0000"/>
                </a:solidFill>
              </a:rPr>
              <a:t>duties</a:t>
            </a:r>
            <a:r>
              <a:rPr lang="fr-BE" sz="2300" dirty="0" smtClean="0">
                <a:solidFill>
                  <a:srgbClr val="FF0000"/>
                </a:solidFill>
              </a:rPr>
              <a:t> &amp; charges</a:t>
            </a:r>
            <a:endParaRPr lang="en-GB" sz="2300" dirty="0">
              <a:solidFill>
                <a:srgbClr val="FF0000"/>
              </a:solidFill>
            </a:endParaRPr>
          </a:p>
        </p:txBody>
      </p:sp>
      <p:sp>
        <p:nvSpPr>
          <p:cNvPr id="3" name="Content Placeholder 2"/>
          <p:cNvSpPr>
            <a:spLocks noGrp="1"/>
          </p:cNvSpPr>
          <p:nvPr>
            <p:ph idx="1"/>
          </p:nvPr>
        </p:nvSpPr>
        <p:spPr>
          <a:xfrm>
            <a:off x="107171" y="3501008"/>
            <a:ext cx="8925790" cy="2232248"/>
          </a:xfrm>
        </p:spPr>
        <p:txBody>
          <a:bodyPr/>
          <a:lstStyle/>
          <a:p>
            <a:pPr marL="0" indent="0">
              <a:buNone/>
            </a:pPr>
            <a:endParaRPr lang="fr-BE" sz="1800" dirty="0">
              <a:solidFill>
                <a:schemeClr val="tx1"/>
              </a:solidFill>
            </a:endParaRPr>
          </a:p>
          <a:p>
            <a:pPr marL="180975" indent="-180975"/>
            <a:r>
              <a:rPr lang="fr-BE" sz="1800" dirty="0" smtClean="0">
                <a:solidFill>
                  <a:schemeClr val="tx1"/>
                </a:solidFill>
              </a:rPr>
              <a:t>Check </a:t>
            </a:r>
            <a:r>
              <a:rPr lang="fr-BE" sz="1800" dirty="0" err="1">
                <a:solidFill>
                  <a:schemeClr val="tx1"/>
                </a:solidFill>
              </a:rPr>
              <a:t>with</a:t>
            </a:r>
            <a:r>
              <a:rPr lang="fr-BE" sz="1800" dirty="0">
                <a:solidFill>
                  <a:schemeClr val="tx1"/>
                </a:solidFill>
              </a:rPr>
              <a:t> </a:t>
            </a:r>
            <a:r>
              <a:rPr lang="fr-BE" sz="1800" dirty="0" smtClean="0">
                <a:solidFill>
                  <a:schemeClr val="tx1"/>
                </a:solidFill>
              </a:rPr>
              <a:t>NEO Jordan about the </a:t>
            </a:r>
            <a:r>
              <a:rPr lang="x-none" sz="1800" u="sng" dirty="0">
                <a:solidFill>
                  <a:schemeClr val="tx1"/>
                </a:solidFill>
              </a:rPr>
              <a:t>tax exemption </a:t>
            </a:r>
            <a:r>
              <a:rPr lang="x-none" sz="1800" u="sng" dirty="0" smtClean="0">
                <a:solidFill>
                  <a:schemeClr val="tx1"/>
                </a:solidFill>
              </a:rPr>
              <a:t>agreement</a:t>
            </a:r>
            <a:r>
              <a:rPr lang="x-none" sz="1800" dirty="0" smtClean="0">
                <a:solidFill>
                  <a:schemeClr val="tx1"/>
                </a:solidFill>
              </a:rPr>
              <a:t> </a:t>
            </a:r>
            <a:r>
              <a:rPr lang="x-none" sz="1800" dirty="0">
                <a:solidFill>
                  <a:schemeClr val="tx1"/>
                </a:solidFill>
              </a:rPr>
              <a:t>signed between the EU</a:t>
            </a:r>
            <a:r>
              <a:rPr lang="fr-BE" sz="1800" dirty="0">
                <a:solidFill>
                  <a:schemeClr val="tx1"/>
                </a:solidFill>
              </a:rPr>
              <a:t> and</a:t>
            </a:r>
            <a:r>
              <a:rPr lang="x-none" sz="1800" dirty="0">
                <a:solidFill>
                  <a:schemeClr val="tx1"/>
                </a:solidFill>
              </a:rPr>
              <a:t> </a:t>
            </a:r>
            <a:r>
              <a:rPr lang="en-US" sz="1800" dirty="0" smtClean="0">
                <a:solidFill>
                  <a:schemeClr val="tx1"/>
                </a:solidFill>
              </a:rPr>
              <a:t>Jordan</a:t>
            </a:r>
            <a:endParaRPr lang="en-GB" sz="1800" dirty="0">
              <a:solidFill>
                <a:schemeClr val="tx1"/>
              </a:solidFill>
            </a:endParaRPr>
          </a:p>
          <a:p>
            <a:pPr marL="85725" indent="-85725"/>
            <a:endParaRPr lang="fr-BE" dirty="0" smtClean="0">
              <a:solidFill>
                <a:schemeClr val="tx1"/>
              </a:solidFill>
            </a:endParaRPr>
          </a:p>
          <a:p>
            <a:pPr marL="180975" indent="-180975"/>
            <a:r>
              <a:rPr lang="fr-BE" sz="1800" dirty="0">
                <a:solidFill>
                  <a:schemeClr val="tx1"/>
                </a:solidFill>
              </a:rPr>
              <a:t>In </a:t>
            </a:r>
            <a:r>
              <a:rPr lang="fr-BE" sz="1800" dirty="0" err="1">
                <a:solidFill>
                  <a:schemeClr val="tx1"/>
                </a:solidFill>
              </a:rPr>
              <a:t>February</a:t>
            </a:r>
            <a:r>
              <a:rPr lang="fr-BE" sz="1800" dirty="0">
                <a:solidFill>
                  <a:schemeClr val="tx1"/>
                </a:solidFill>
              </a:rPr>
              <a:t>, a VAT exemption document </a:t>
            </a:r>
            <a:r>
              <a:rPr lang="fr-BE" sz="1800" dirty="0" err="1">
                <a:solidFill>
                  <a:schemeClr val="tx1"/>
                </a:solidFill>
              </a:rPr>
              <a:t>with</a:t>
            </a:r>
            <a:r>
              <a:rPr lang="fr-BE" sz="1800" dirty="0">
                <a:solidFill>
                  <a:schemeClr val="tx1"/>
                </a:solidFill>
              </a:rPr>
              <a:t> </a:t>
            </a:r>
            <a:r>
              <a:rPr lang="fr-BE" sz="1800" dirty="0" smtClean="0">
                <a:solidFill>
                  <a:schemeClr val="tx1"/>
                </a:solidFill>
              </a:rPr>
              <a:t>the </a:t>
            </a:r>
            <a:r>
              <a:rPr lang="fr-BE" sz="1800" dirty="0" err="1" smtClean="0">
                <a:solidFill>
                  <a:schemeClr val="tx1"/>
                </a:solidFill>
              </a:rPr>
              <a:t>list</a:t>
            </a:r>
            <a:r>
              <a:rPr lang="fr-BE" sz="1800" dirty="0" smtClean="0">
                <a:solidFill>
                  <a:schemeClr val="tx1"/>
                </a:solidFill>
              </a:rPr>
              <a:t> </a:t>
            </a:r>
            <a:r>
              <a:rPr lang="fr-BE" sz="1800" dirty="0">
                <a:solidFill>
                  <a:schemeClr val="tx1"/>
                </a:solidFill>
              </a:rPr>
              <a:t>of </a:t>
            </a:r>
            <a:r>
              <a:rPr lang="fr-BE" sz="1800" dirty="0" err="1">
                <a:solidFill>
                  <a:schemeClr val="tx1"/>
                </a:solidFill>
              </a:rPr>
              <a:t>partners</a:t>
            </a:r>
            <a:r>
              <a:rPr lang="fr-BE" sz="1800" dirty="0">
                <a:solidFill>
                  <a:schemeClr val="tx1"/>
                </a:solidFill>
              </a:rPr>
              <a:t> </a:t>
            </a:r>
            <a:r>
              <a:rPr lang="fr-BE" sz="1800" dirty="0" err="1">
                <a:solidFill>
                  <a:schemeClr val="tx1"/>
                </a:solidFill>
              </a:rPr>
              <a:t>will</a:t>
            </a:r>
            <a:r>
              <a:rPr lang="fr-BE" sz="1800" dirty="0">
                <a:solidFill>
                  <a:schemeClr val="tx1"/>
                </a:solidFill>
              </a:rPr>
              <a:t> </a:t>
            </a:r>
            <a:r>
              <a:rPr lang="fr-BE" sz="1800" dirty="0" err="1">
                <a:solidFill>
                  <a:schemeClr val="tx1"/>
                </a:solidFill>
              </a:rPr>
              <a:t>be</a:t>
            </a:r>
            <a:r>
              <a:rPr lang="fr-BE" sz="1800" dirty="0">
                <a:solidFill>
                  <a:schemeClr val="tx1"/>
                </a:solidFill>
              </a:rPr>
              <a:t> sent to all </a:t>
            </a:r>
            <a:r>
              <a:rPr lang="fr-BE" sz="1800" dirty="0" err="1" smtClean="0">
                <a:solidFill>
                  <a:schemeClr val="tx1"/>
                </a:solidFill>
              </a:rPr>
              <a:t>coordinators</a:t>
            </a:r>
            <a:r>
              <a:rPr lang="fr-BE" sz="1800" dirty="0" smtClean="0">
                <a:solidFill>
                  <a:schemeClr val="tx1"/>
                </a:solidFill>
              </a:rPr>
              <a:t>.</a:t>
            </a:r>
            <a:endParaRPr lang="en-GB" sz="1800" dirty="0">
              <a:solidFill>
                <a:schemeClr val="tx1"/>
              </a:solidFill>
            </a:endParaRPr>
          </a:p>
        </p:txBody>
      </p:sp>
      <p:sp>
        <p:nvSpPr>
          <p:cNvPr id="4" name="Slide Number Placeholder 3"/>
          <p:cNvSpPr>
            <a:spLocks noGrp="1"/>
          </p:cNvSpPr>
          <p:nvPr>
            <p:ph type="sldNum" sz="quarter" idx="11"/>
          </p:nvPr>
        </p:nvSpPr>
        <p:spPr/>
        <p:txBody>
          <a:bodyPr/>
          <a:lstStyle/>
          <a:p>
            <a:fld id="{14F0E55B-1EBF-4C63-9883-404455EB20A7}" type="slidenum">
              <a:rPr lang="en-GB" altLang="en-US" smtClean="0"/>
              <a:pPr/>
              <a:t>5</a:t>
            </a:fld>
            <a:endParaRPr lang="en-GB" altLang="en-US"/>
          </a:p>
        </p:txBody>
      </p:sp>
      <p:sp>
        <p:nvSpPr>
          <p:cNvPr id="5" name="Right Arrow 4"/>
          <p:cNvSpPr/>
          <p:nvPr/>
        </p:nvSpPr>
        <p:spPr bwMode="auto">
          <a:xfrm>
            <a:off x="6228184" y="3068960"/>
            <a:ext cx="978408" cy="484632"/>
          </a:xfrm>
          <a:prstGeom prst="rightArrow">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F5494"/>
              </a:solidFill>
              <a:effectLst/>
              <a:latin typeface="Verdana" pitchFamily="34" charset="0"/>
            </a:endParaRPr>
          </a:p>
        </p:txBody>
      </p:sp>
      <p:sp>
        <p:nvSpPr>
          <p:cNvPr id="6" name="Right Arrow 5"/>
          <p:cNvSpPr/>
          <p:nvPr/>
        </p:nvSpPr>
        <p:spPr bwMode="auto">
          <a:xfrm>
            <a:off x="6380584" y="3221360"/>
            <a:ext cx="978408" cy="484632"/>
          </a:xfrm>
          <a:prstGeom prst="rightArrow">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F5494"/>
              </a:solidFill>
              <a:effectLst/>
              <a:latin typeface="Verdana" pitchFamily="34" charset="0"/>
            </a:endParaRPr>
          </a:p>
        </p:txBody>
      </p:sp>
      <p:sp>
        <p:nvSpPr>
          <p:cNvPr id="7" name="Right Arrow 6"/>
          <p:cNvSpPr/>
          <p:nvPr/>
        </p:nvSpPr>
        <p:spPr bwMode="auto">
          <a:xfrm>
            <a:off x="5724128" y="3221360"/>
            <a:ext cx="978408" cy="484632"/>
          </a:xfrm>
          <a:prstGeom prst="rightArrow">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F5494"/>
              </a:solidFill>
              <a:effectLst/>
              <a:latin typeface="Verdana" pitchFamily="34" charset="0"/>
            </a:endParaRPr>
          </a:p>
        </p:txBody>
      </p:sp>
      <p:sp>
        <p:nvSpPr>
          <p:cNvPr id="8" name="TextBox 7"/>
          <p:cNvSpPr txBox="1"/>
          <p:nvPr/>
        </p:nvSpPr>
        <p:spPr>
          <a:xfrm>
            <a:off x="47006" y="1700808"/>
            <a:ext cx="9062739" cy="938719"/>
          </a:xfrm>
          <a:prstGeom prst="rect">
            <a:avLst/>
          </a:prstGeom>
          <a:solidFill>
            <a:srgbClr val="4BACC6">
              <a:lumMod val="40000"/>
              <a:lumOff val="60000"/>
            </a:srgbClr>
          </a:solidFill>
        </p:spPr>
        <p:txBody>
          <a:bodyPr wrap="square">
            <a:spAutoFit/>
          </a:bodyPr>
          <a:lstStyle/>
          <a:p>
            <a:pPr marL="0" indent="0">
              <a:buNone/>
            </a:pPr>
            <a:endParaRPr lang="fr-BE" sz="1800" b="1" dirty="0" smtClean="0"/>
          </a:p>
          <a:p>
            <a:pPr marL="0" indent="0">
              <a:buNone/>
            </a:pPr>
            <a:r>
              <a:rPr lang="x-none" sz="1900" b="1" dirty="0" smtClean="0"/>
              <a:t>VAT</a:t>
            </a:r>
            <a:r>
              <a:rPr lang="x-none" sz="1900" b="1" dirty="0"/>
              <a:t>, duties and charges </a:t>
            </a:r>
            <a:r>
              <a:rPr lang="x-none" sz="1900" dirty="0"/>
              <a:t>(</a:t>
            </a:r>
            <a:r>
              <a:rPr lang="fr-BE" sz="1900" dirty="0" err="1"/>
              <a:t>e.g</a:t>
            </a:r>
            <a:r>
              <a:rPr lang="fr-BE" sz="1900" dirty="0"/>
              <a:t>. </a:t>
            </a:r>
            <a:r>
              <a:rPr lang="x-none" sz="1900" dirty="0"/>
              <a:t>customs </a:t>
            </a:r>
            <a:r>
              <a:rPr lang="fr-BE" sz="1900" dirty="0" smtClean="0"/>
              <a:t>&amp; </a:t>
            </a:r>
            <a:r>
              <a:rPr lang="x-none" sz="1900" dirty="0" smtClean="0"/>
              <a:t>import </a:t>
            </a:r>
            <a:r>
              <a:rPr lang="x-none" sz="1900" dirty="0"/>
              <a:t>duties)</a:t>
            </a:r>
            <a:r>
              <a:rPr lang="en-GB" altLang="en-US" sz="1900" b="1" dirty="0">
                <a:ea typeface="Verdana" panose="020B0604030504040204" pitchFamily="34" charset="0"/>
                <a:cs typeface="Verdana" panose="020B0604030504040204" pitchFamily="34" charset="0"/>
                <a:sym typeface="Wingdings" panose="05000000000000000000" pitchFamily="2" charset="2"/>
              </a:rPr>
              <a:t> </a:t>
            </a:r>
            <a:r>
              <a:rPr lang="fr-BE" sz="1900" dirty="0"/>
              <a:t> </a:t>
            </a:r>
            <a:r>
              <a:rPr lang="fr-BE" sz="1900" b="1" u="sng" dirty="0" err="1"/>
              <a:t>ine</a:t>
            </a:r>
            <a:r>
              <a:rPr lang="x-none" sz="1900" b="1" u="sng" dirty="0"/>
              <a:t>ligible</a:t>
            </a:r>
            <a:endParaRPr lang="fr-BE" sz="1900" b="1" u="sng" dirty="0"/>
          </a:p>
          <a:p>
            <a:pPr marL="0" indent="0">
              <a:buNone/>
            </a:pPr>
            <a:endParaRPr lang="en-GB" sz="1800" dirty="0">
              <a:ln w="3175">
                <a:solidFill>
                  <a:schemeClr val="tx1"/>
                </a:solidFill>
              </a:ln>
            </a:endParaRPr>
          </a:p>
        </p:txBody>
      </p:sp>
    </p:spTree>
    <p:extLst>
      <p:ext uri="{BB962C8B-B14F-4D97-AF65-F5344CB8AC3E}">
        <p14:creationId xmlns:p14="http://schemas.microsoft.com/office/powerpoint/2010/main" val="37799797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395536" y="1412776"/>
            <a:ext cx="8229600" cy="720998"/>
          </a:xfrm>
        </p:spPr>
        <p:txBody>
          <a:bodyPr/>
          <a:lstStyle/>
          <a:p>
            <a:pPr algn="ctr"/>
            <a:r>
              <a:rPr lang="en-GB" sz="2300" i="1" kern="1200" dirty="0" smtClean="0">
                <a:solidFill>
                  <a:schemeClr val="tx1"/>
                </a:solidFill>
              </a:rPr>
              <a:t/>
            </a:r>
            <a:br>
              <a:rPr lang="en-GB" sz="2300" i="1" kern="1200" dirty="0" smtClean="0">
                <a:solidFill>
                  <a:schemeClr val="tx1"/>
                </a:solidFill>
              </a:rPr>
            </a:br>
            <a:r>
              <a:rPr lang="en-GB" sz="2300" i="1" kern="1200" dirty="0" smtClean="0">
                <a:solidFill>
                  <a:schemeClr val="tx1"/>
                </a:solidFill>
              </a:rPr>
              <a:t/>
            </a:r>
            <a:br>
              <a:rPr lang="en-GB" sz="2300" i="1" kern="1200" dirty="0" smtClean="0">
                <a:solidFill>
                  <a:schemeClr val="tx1"/>
                </a:solidFill>
              </a:rPr>
            </a:br>
            <a:r>
              <a:rPr lang="en-GB" sz="2300" dirty="0" smtClean="0">
                <a:solidFill>
                  <a:schemeClr val="tx1"/>
                </a:solidFill>
              </a:rPr>
              <a:t>Exchange </a:t>
            </a:r>
            <a:r>
              <a:rPr lang="en-GB" sz="2300" dirty="0">
                <a:solidFill>
                  <a:schemeClr val="tx1"/>
                </a:solidFill>
              </a:rPr>
              <a:t>rate</a:t>
            </a:r>
            <a:r>
              <a:rPr lang="en-GB" altLang="en-US" sz="2300" dirty="0">
                <a:solidFill>
                  <a:schemeClr val="tx1"/>
                </a:solidFill>
              </a:rPr>
              <a:t> </a:t>
            </a:r>
            <a:r>
              <a:rPr lang="en-GB" altLang="en-US" dirty="0" smtClean="0">
                <a:solidFill>
                  <a:schemeClr val="tx1"/>
                </a:solidFill>
              </a:rPr>
              <a:t/>
            </a:r>
            <a:br>
              <a:rPr lang="en-GB" altLang="en-US" dirty="0" smtClean="0">
                <a:solidFill>
                  <a:schemeClr val="tx1"/>
                </a:solidFill>
              </a:rPr>
            </a:br>
            <a:r>
              <a:rPr lang="en-GB" dirty="0" smtClean="0">
                <a:solidFill>
                  <a:schemeClr val="tx1"/>
                </a:solidFill>
              </a:rPr>
              <a:t/>
            </a:r>
            <a:br>
              <a:rPr lang="en-GB" dirty="0" smtClean="0">
                <a:solidFill>
                  <a:schemeClr val="tx1"/>
                </a:solidFill>
              </a:rPr>
            </a:br>
            <a:r>
              <a:rPr lang="en-GB" dirty="0" smtClean="0">
                <a:solidFill>
                  <a:schemeClr val="tx1"/>
                </a:solidFill>
              </a:rPr>
              <a:t> </a:t>
            </a:r>
            <a:endParaRPr lang="en-US" altLang="en-US" dirty="0">
              <a:solidFill>
                <a:schemeClr val="tx1"/>
              </a:solidFill>
            </a:endParaRPr>
          </a:p>
        </p:txBody>
      </p:sp>
      <p:sp>
        <p:nvSpPr>
          <p:cNvPr id="83971" name="Rectangle 3"/>
          <p:cNvSpPr>
            <a:spLocks noGrp="1" noChangeArrowheads="1"/>
          </p:cNvSpPr>
          <p:nvPr>
            <p:ph idx="1"/>
          </p:nvPr>
        </p:nvSpPr>
        <p:spPr>
          <a:xfrm>
            <a:off x="144636" y="1773275"/>
            <a:ext cx="8363272" cy="4392487"/>
          </a:xfrm>
        </p:spPr>
        <p:txBody>
          <a:bodyPr/>
          <a:lstStyle/>
          <a:p>
            <a:pPr marL="0" indent="0" algn="ctr">
              <a:buNone/>
            </a:pPr>
            <a:r>
              <a:rPr lang="en-GB" sz="1600" b="1" dirty="0" smtClean="0">
                <a:solidFill>
                  <a:srgbClr val="336699"/>
                </a:solidFill>
              </a:rPr>
              <a:t>Transactions </a:t>
            </a:r>
            <a:r>
              <a:rPr lang="en-GB" sz="1600" b="1" dirty="0">
                <a:solidFill>
                  <a:srgbClr val="336699"/>
                </a:solidFill>
              </a:rPr>
              <a:t>≠ EUR </a:t>
            </a:r>
            <a:r>
              <a:rPr lang="en-GB" sz="1600" b="1" dirty="0" smtClean="0">
                <a:solidFill>
                  <a:srgbClr val="336699"/>
                </a:solidFill>
              </a:rPr>
              <a:t>must </a:t>
            </a:r>
            <a:r>
              <a:rPr lang="en-GB" sz="1600" b="1" dirty="0">
                <a:solidFill>
                  <a:srgbClr val="336699"/>
                </a:solidFill>
              </a:rPr>
              <a:t>be converted and </a:t>
            </a:r>
            <a:r>
              <a:rPr lang="en-GB" sz="1600" b="1" dirty="0" smtClean="0">
                <a:solidFill>
                  <a:srgbClr val="336699"/>
                </a:solidFill>
              </a:rPr>
              <a:t>reported </a:t>
            </a:r>
            <a:r>
              <a:rPr lang="en-GB" sz="1600" b="1" dirty="0">
                <a:solidFill>
                  <a:srgbClr val="336699"/>
                </a:solidFill>
              </a:rPr>
              <a:t>in </a:t>
            </a:r>
          </a:p>
          <a:p>
            <a:pPr marL="0" indent="0" algn="ctr">
              <a:buNone/>
            </a:pPr>
            <a:r>
              <a:rPr lang="en-GB" sz="1600" b="1" dirty="0">
                <a:solidFill>
                  <a:srgbClr val="336699"/>
                </a:solidFill>
              </a:rPr>
              <a:t>EUR</a:t>
            </a:r>
            <a:r>
              <a:rPr lang="en-GB" sz="1600" dirty="0">
                <a:solidFill>
                  <a:srgbClr val="336699"/>
                </a:solidFill>
              </a:rPr>
              <a:t> in the Financial Statement of the final report </a:t>
            </a:r>
          </a:p>
          <a:p>
            <a:pPr algn="just"/>
            <a:endParaRPr lang="en-GB" sz="600" dirty="0"/>
          </a:p>
          <a:p>
            <a:pPr marL="0" indent="0" algn="ctr">
              <a:spcAft>
                <a:spcPts val="1200"/>
              </a:spcAft>
              <a:buNone/>
            </a:pPr>
            <a:r>
              <a:rPr lang="en-GB" sz="1600" b="1" dirty="0" smtClean="0">
                <a:solidFill>
                  <a:srgbClr val="002060"/>
                </a:solidFill>
              </a:rPr>
              <a:t>Which </a:t>
            </a:r>
            <a:r>
              <a:rPr lang="en-GB" sz="1600" b="1" dirty="0">
                <a:solidFill>
                  <a:srgbClr val="002060"/>
                </a:solidFill>
              </a:rPr>
              <a:t>exchange rate should be applied? </a:t>
            </a:r>
            <a:endParaRPr lang="en-GB" sz="1600" b="1" dirty="0" smtClean="0">
              <a:solidFill>
                <a:srgbClr val="002060"/>
              </a:solidFill>
            </a:endParaRPr>
          </a:p>
          <a:p>
            <a:pPr marL="0" indent="0" algn="just">
              <a:buNone/>
            </a:pPr>
            <a:r>
              <a:rPr lang="en-GB" sz="1400" dirty="0" smtClean="0">
                <a:solidFill>
                  <a:schemeClr val="tx1"/>
                </a:solidFill>
              </a:rPr>
              <a:t>From start </a:t>
            </a:r>
            <a:r>
              <a:rPr lang="en-GB" sz="1400" dirty="0">
                <a:solidFill>
                  <a:schemeClr val="tx1"/>
                </a:solidFill>
              </a:rPr>
              <a:t>of </a:t>
            </a:r>
            <a:r>
              <a:rPr lang="en-GB" sz="1400" dirty="0" smtClean="0">
                <a:solidFill>
                  <a:schemeClr val="tx1"/>
                </a:solidFill>
              </a:rPr>
              <a:t>eligibility </a:t>
            </a:r>
            <a:r>
              <a:rPr lang="en-GB" sz="1400" dirty="0">
                <a:solidFill>
                  <a:schemeClr val="tx1"/>
                </a:solidFill>
              </a:rPr>
              <a:t>period until </a:t>
            </a:r>
            <a:r>
              <a:rPr lang="en-GB" sz="1400" dirty="0" smtClean="0">
                <a:solidFill>
                  <a:schemeClr val="tx1"/>
                </a:solidFill>
              </a:rPr>
              <a:t>date </a:t>
            </a:r>
            <a:r>
              <a:rPr lang="en-GB" sz="1400" dirty="0">
                <a:solidFill>
                  <a:schemeClr val="tx1"/>
                </a:solidFill>
              </a:rPr>
              <a:t>of receipt of </a:t>
            </a:r>
            <a:r>
              <a:rPr lang="en-GB" sz="1400" dirty="0" smtClean="0">
                <a:solidFill>
                  <a:schemeClr val="tx1"/>
                </a:solidFill>
              </a:rPr>
              <a:t>second pre-financing</a:t>
            </a:r>
            <a:r>
              <a:rPr lang="en-GB" sz="1400" dirty="0" smtClean="0"/>
              <a:t>:</a:t>
            </a:r>
            <a:r>
              <a:rPr lang="en-GB" sz="1400" dirty="0" smtClean="0">
                <a:solidFill>
                  <a:srgbClr val="336699"/>
                </a:solidFill>
              </a:rPr>
              <a:t> </a:t>
            </a:r>
            <a:r>
              <a:rPr lang="en-GB" sz="1400" u="sng" dirty="0">
                <a:solidFill>
                  <a:srgbClr val="336699"/>
                </a:solidFill>
              </a:rPr>
              <a:t>rate of </a:t>
            </a:r>
            <a:r>
              <a:rPr lang="en-GB" sz="1400" u="sng" dirty="0" smtClean="0">
                <a:solidFill>
                  <a:srgbClr val="336699"/>
                </a:solidFill>
              </a:rPr>
              <a:t>month </a:t>
            </a:r>
            <a:r>
              <a:rPr lang="en-GB" sz="1400" u="sng" dirty="0">
                <a:solidFill>
                  <a:srgbClr val="336699"/>
                </a:solidFill>
              </a:rPr>
              <a:t>in which the </a:t>
            </a:r>
            <a:r>
              <a:rPr lang="en-GB" sz="1400" u="sng" dirty="0" smtClean="0">
                <a:solidFill>
                  <a:srgbClr val="336699"/>
                </a:solidFill>
              </a:rPr>
              <a:t>coordinating institution </a:t>
            </a:r>
            <a:r>
              <a:rPr lang="en-GB" sz="1400" u="sng" dirty="0">
                <a:solidFill>
                  <a:srgbClr val="336699"/>
                </a:solidFill>
              </a:rPr>
              <a:t>received the first pre-financing</a:t>
            </a:r>
            <a:endParaRPr lang="en-GB" sz="1400" dirty="0">
              <a:solidFill>
                <a:srgbClr val="336699"/>
              </a:solidFill>
            </a:endParaRPr>
          </a:p>
          <a:p>
            <a:pPr marL="0" indent="0" algn="just">
              <a:buNone/>
            </a:pPr>
            <a:endParaRPr lang="en-GB" sz="1400" dirty="0">
              <a:solidFill>
                <a:srgbClr val="A50021"/>
              </a:solidFill>
            </a:endParaRPr>
          </a:p>
          <a:p>
            <a:pPr marL="0" indent="0" algn="just">
              <a:buNone/>
            </a:pPr>
            <a:r>
              <a:rPr lang="en-GB" sz="1400" dirty="0" smtClean="0">
                <a:solidFill>
                  <a:schemeClr val="tx1"/>
                </a:solidFill>
              </a:rPr>
              <a:t>From date </a:t>
            </a:r>
            <a:r>
              <a:rPr lang="en-GB" sz="1400" dirty="0">
                <a:solidFill>
                  <a:schemeClr val="tx1"/>
                </a:solidFill>
              </a:rPr>
              <a:t>of receipt of </a:t>
            </a:r>
            <a:r>
              <a:rPr lang="en-GB" sz="1400" dirty="0" smtClean="0">
                <a:solidFill>
                  <a:schemeClr val="tx1"/>
                </a:solidFill>
              </a:rPr>
              <a:t>second </a:t>
            </a:r>
            <a:r>
              <a:rPr lang="en-GB" sz="1400" dirty="0">
                <a:solidFill>
                  <a:schemeClr val="tx1"/>
                </a:solidFill>
              </a:rPr>
              <a:t>pre-financing until </a:t>
            </a:r>
            <a:r>
              <a:rPr lang="en-GB" sz="1400" dirty="0" smtClean="0">
                <a:solidFill>
                  <a:schemeClr val="tx1"/>
                </a:solidFill>
              </a:rPr>
              <a:t>end </a:t>
            </a:r>
            <a:r>
              <a:rPr lang="en-GB" sz="1400" dirty="0">
                <a:solidFill>
                  <a:schemeClr val="tx1"/>
                </a:solidFill>
              </a:rPr>
              <a:t>of </a:t>
            </a:r>
            <a:r>
              <a:rPr lang="en-GB" sz="1400" dirty="0" smtClean="0">
                <a:solidFill>
                  <a:schemeClr val="tx1"/>
                </a:solidFill>
              </a:rPr>
              <a:t>eligibility </a:t>
            </a:r>
            <a:r>
              <a:rPr lang="en-GB" sz="1400" dirty="0">
                <a:solidFill>
                  <a:schemeClr val="tx1"/>
                </a:solidFill>
              </a:rPr>
              <a:t>period</a:t>
            </a:r>
            <a:r>
              <a:rPr lang="en-GB" sz="1400" dirty="0"/>
              <a:t>: </a:t>
            </a:r>
            <a:r>
              <a:rPr lang="en-GB" sz="1400" dirty="0" smtClean="0">
                <a:solidFill>
                  <a:srgbClr val="336699"/>
                </a:solidFill>
              </a:rPr>
              <a:t>rate </a:t>
            </a:r>
            <a:r>
              <a:rPr lang="en-GB" sz="1400" u="sng" dirty="0">
                <a:solidFill>
                  <a:srgbClr val="336699"/>
                </a:solidFill>
              </a:rPr>
              <a:t>of </a:t>
            </a:r>
            <a:r>
              <a:rPr lang="en-GB" sz="1400" u="sng" dirty="0" smtClean="0">
                <a:solidFill>
                  <a:srgbClr val="336699"/>
                </a:solidFill>
              </a:rPr>
              <a:t>month </a:t>
            </a:r>
            <a:r>
              <a:rPr lang="en-GB" sz="1400" u="sng" dirty="0">
                <a:solidFill>
                  <a:srgbClr val="336699"/>
                </a:solidFill>
              </a:rPr>
              <a:t>in which </a:t>
            </a:r>
            <a:r>
              <a:rPr lang="en-GB" sz="1400" u="sng" dirty="0" smtClean="0">
                <a:solidFill>
                  <a:srgbClr val="336699"/>
                </a:solidFill>
              </a:rPr>
              <a:t>the </a:t>
            </a:r>
            <a:r>
              <a:rPr lang="en-GB" sz="1400" u="sng" dirty="0">
                <a:solidFill>
                  <a:srgbClr val="336699"/>
                </a:solidFill>
              </a:rPr>
              <a:t>coordinating institution received the second </a:t>
            </a:r>
            <a:r>
              <a:rPr lang="en-GB" sz="1400" u="sng" dirty="0" smtClean="0">
                <a:solidFill>
                  <a:srgbClr val="336699"/>
                </a:solidFill>
              </a:rPr>
              <a:t>pre-financing</a:t>
            </a:r>
          </a:p>
          <a:p>
            <a:pPr marL="0" indent="0" algn="just">
              <a:buNone/>
            </a:pPr>
            <a:endParaRPr lang="en-GB" sz="1400" u="sng" dirty="0" smtClean="0">
              <a:solidFill>
                <a:srgbClr val="336699"/>
              </a:solidFill>
            </a:endParaRPr>
          </a:p>
          <a:p>
            <a:pPr marL="0" indent="0">
              <a:buNone/>
            </a:pPr>
            <a:r>
              <a:rPr lang="en-GB" sz="1400" dirty="0" smtClean="0">
                <a:solidFill>
                  <a:srgbClr val="336699"/>
                </a:solidFill>
                <a:ea typeface="Dotum" pitchFamily="34" charset="-127"/>
              </a:rPr>
              <a:t>Rate </a:t>
            </a:r>
            <a:r>
              <a:rPr lang="en-GB" sz="1400" dirty="0">
                <a:solidFill>
                  <a:srgbClr val="336699"/>
                </a:solidFill>
                <a:ea typeface="Dotum" pitchFamily="34" charset="-127"/>
              </a:rPr>
              <a:t>to </a:t>
            </a:r>
            <a:r>
              <a:rPr lang="en-GB" sz="1400" dirty="0" smtClean="0">
                <a:solidFill>
                  <a:srgbClr val="336699"/>
                </a:solidFill>
                <a:ea typeface="Dotum" pitchFamily="34" charset="-127"/>
              </a:rPr>
              <a:t>apply: monthly rate </a:t>
            </a:r>
            <a:r>
              <a:rPr lang="en-GB" sz="1400" dirty="0">
                <a:solidFill>
                  <a:srgbClr val="336699"/>
                </a:solidFill>
                <a:ea typeface="Dotum" pitchFamily="34" charset="-127"/>
              </a:rPr>
              <a:t>established by the </a:t>
            </a:r>
            <a:r>
              <a:rPr lang="en-GB" sz="1400" dirty="0" smtClean="0">
                <a:solidFill>
                  <a:srgbClr val="336699"/>
                </a:solidFill>
                <a:ea typeface="Dotum" pitchFamily="34" charset="-127"/>
              </a:rPr>
              <a:t>Commission: </a:t>
            </a:r>
            <a:r>
              <a:rPr lang="en-GB" sz="1400" u="sng" dirty="0">
                <a:solidFill>
                  <a:srgbClr val="336699"/>
                </a:solidFill>
                <a:ea typeface="Dotum" pitchFamily="34" charset="-127"/>
                <a:hlinkClick r:id="rId3"/>
              </a:rPr>
              <a:t>http://</a:t>
            </a:r>
            <a:r>
              <a:rPr lang="en-GB" sz="1400" u="sng" dirty="0" smtClean="0">
                <a:solidFill>
                  <a:srgbClr val="336699"/>
                </a:solidFill>
                <a:ea typeface="Dotum" pitchFamily="34" charset="-127"/>
                <a:hlinkClick r:id="rId3"/>
              </a:rPr>
              <a:t>ec.europa.eu/budget/inforeuro</a:t>
            </a:r>
            <a:endParaRPr lang="en-GB" sz="1400" u="sng" dirty="0">
              <a:solidFill>
                <a:srgbClr val="336699"/>
              </a:solidFill>
              <a:ea typeface="Dotum" pitchFamily="34" charset="-127"/>
            </a:endParaRPr>
          </a:p>
          <a:p>
            <a:pPr marL="0" indent="0" algn="just">
              <a:buNone/>
            </a:pPr>
            <a:endParaRPr lang="en-GB" sz="1400" dirty="0" smtClean="0">
              <a:solidFill>
                <a:srgbClr val="FF0000"/>
              </a:solidFill>
            </a:endParaRPr>
          </a:p>
          <a:p>
            <a:pPr marL="0" indent="0" algn="just">
              <a:buNone/>
            </a:pPr>
            <a:r>
              <a:rPr lang="en-GB" sz="1400" dirty="0" smtClean="0">
                <a:solidFill>
                  <a:srgbClr val="FF0000"/>
                </a:solidFill>
              </a:rPr>
              <a:t>Example: </a:t>
            </a:r>
          </a:p>
          <a:p>
            <a:pPr marL="0" indent="0" algn="just">
              <a:buNone/>
            </a:pPr>
            <a:r>
              <a:rPr lang="en-GB" sz="1400" dirty="0" smtClean="0">
                <a:solidFill>
                  <a:srgbClr val="FF0000"/>
                </a:solidFill>
              </a:rPr>
              <a:t>1</a:t>
            </a:r>
            <a:r>
              <a:rPr lang="en-GB" sz="1400" baseline="30000" dirty="0" smtClean="0">
                <a:solidFill>
                  <a:srgbClr val="FF0000"/>
                </a:solidFill>
              </a:rPr>
              <a:t>st</a:t>
            </a:r>
            <a:r>
              <a:rPr lang="en-GB" sz="1400" dirty="0" smtClean="0">
                <a:solidFill>
                  <a:srgbClr val="FF0000"/>
                </a:solidFill>
              </a:rPr>
              <a:t> Pre-financing: </a:t>
            </a:r>
            <a:r>
              <a:rPr lang="en-GB" sz="1400" b="1" dirty="0" smtClean="0">
                <a:solidFill>
                  <a:srgbClr val="FF0000"/>
                </a:solidFill>
              </a:rPr>
              <a:t>23 Dec 2016 </a:t>
            </a:r>
            <a:r>
              <a:rPr lang="en-GB" sz="1400" dirty="0" smtClean="0">
                <a:solidFill>
                  <a:srgbClr val="FF0000"/>
                </a:solidFill>
              </a:rPr>
              <a:t>– 2</a:t>
            </a:r>
            <a:r>
              <a:rPr lang="en-GB" sz="1400" baseline="30000" dirty="0" smtClean="0">
                <a:solidFill>
                  <a:srgbClr val="FF0000"/>
                </a:solidFill>
              </a:rPr>
              <a:t>nd</a:t>
            </a:r>
            <a:r>
              <a:rPr lang="en-GB" sz="1400" dirty="0" smtClean="0">
                <a:solidFill>
                  <a:srgbClr val="FF0000"/>
                </a:solidFill>
              </a:rPr>
              <a:t> Pre-financing: </a:t>
            </a:r>
            <a:r>
              <a:rPr lang="en-GB" sz="1400" b="1" dirty="0" smtClean="0">
                <a:solidFill>
                  <a:srgbClr val="FF0000"/>
                </a:solidFill>
              </a:rPr>
              <a:t>22 Nov 2017 </a:t>
            </a:r>
          </a:p>
          <a:p>
            <a:pPr marL="0" indent="0" algn="just">
              <a:buNone/>
            </a:pPr>
            <a:r>
              <a:rPr lang="en-GB" sz="1400" b="1" u="sng" dirty="0" smtClean="0">
                <a:solidFill>
                  <a:srgbClr val="FF0000"/>
                </a:solidFill>
              </a:rPr>
              <a:t>Invoice </a:t>
            </a:r>
            <a:r>
              <a:rPr lang="en-GB" sz="1400" b="1" u="sng" dirty="0">
                <a:solidFill>
                  <a:srgbClr val="FF0000"/>
                </a:solidFill>
              </a:rPr>
              <a:t>date</a:t>
            </a:r>
            <a:r>
              <a:rPr lang="en-GB" sz="1400" dirty="0">
                <a:solidFill>
                  <a:srgbClr val="FF0000"/>
                </a:solidFill>
              </a:rPr>
              <a:t>:</a:t>
            </a:r>
            <a:r>
              <a:rPr lang="en-GB" sz="1400" b="1" dirty="0">
                <a:solidFill>
                  <a:srgbClr val="FF0000"/>
                </a:solidFill>
              </a:rPr>
              <a:t> 09 January </a:t>
            </a:r>
            <a:r>
              <a:rPr lang="en-GB" sz="1400" b="1" dirty="0" smtClean="0">
                <a:solidFill>
                  <a:srgbClr val="FF0000"/>
                </a:solidFill>
              </a:rPr>
              <a:t>2017     </a:t>
            </a:r>
            <a:r>
              <a:rPr lang="en-GB" sz="1400" dirty="0" smtClean="0">
                <a:solidFill>
                  <a:srgbClr val="FF0000"/>
                </a:solidFill>
              </a:rPr>
              <a:t>Applicable monthly rate: </a:t>
            </a:r>
            <a:r>
              <a:rPr lang="en-GB" sz="1400" b="1" dirty="0" smtClean="0">
                <a:solidFill>
                  <a:srgbClr val="FF0000"/>
                </a:solidFill>
              </a:rPr>
              <a:t>December 2016</a:t>
            </a:r>
            <a:endParaRPr lang="en-GB" sz="1400" b="1" dirty="0">
              <a:solidFill>
                <a:srgbClr val="FF0000"/>
              </a:solidFill>
            </a:endParaRPr>
          </a:p>
          <a:p>
            <a:pPr marL="88900" indent="-88900"/>
            <a:endParaRPr lang="en-GB" sz="1500" b="1" dirty="0">
              <a:solidFill>
                <a:srgbClr val="FF0000"/>
              </a:solidFill>
            </a:endParaRPr>
          </a:p>
          <a:p>
            <a:endParaRPr lang="en-GB" sz="1600" dirty="0"/>
          </a:p>
        </p:txBody>
      </p:sp>
      <p:sp>
        <p:nvSpPr>
          <p:cNvPr id="11" name="Slide Number Placeholder 10"/>
          <p:cNvSpPr>
            <a:spLocks noGrp="1"/>
          </p:cNvSpPr>
          <p:nvPr>
            <p:ph type="sldNum" sz="quarter" idx="11"/>
          </p:nvPr>
        </p:nvSpPr>
        <p:spPr/>
        <p:txBody>
          <a:bodyPr/>
          <a:lstStyle/>
          <a:p>
            <a:fld id="{14F0E55B-1EBF-4C63-9883-404455EB20A7}" type="slidenum">
              <a:rPr lang="en-GB" altLang="en-US" smtClean="0"/>
              <a:pPr/>
              <a:t>6</a:t>
            </a:fld>
            <a:endParaRPr lang="en-GB" altLang="en-US"/>
          </a:p>
        </p:txBody>
      </p:sp>
      <p:sp>
        <p:nvSpPr>
          <p:cNvPr id="2" name="Right Arrow 1"/>
          <p:cNvSpPr/>
          <p:nvPr/>
        </p:nvSpPr>
        <p:spPr bwMode="auto">
          <a:xfrm flipV="1">
            <a:off x="3131840" y="2564904"/>
            <a:ext cx="978408" cy="432048"/>
          </a:xfrm>
          <a:prstGeom prst="rightArrow">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F5494"/>
              </a:solidFill>
              <a:effectLst/>
              <a:latin typeface="Verdana" pitchFamily="34" charset="0"/>
            </a:endParaRPr>
          </a:p>
        </p:txBody>
      </p:sp>
      <p:sp>
        <p:nvSpPr>
          <p:cNvPr id="3" name="Right Arrow 2"/>
          <p:cNvSpPr/>
          <p:nvPr/>
        </p:nvSpPr>
        <p:spPr bwMode="auto">
          <a:xfrm>
            <a:off x="4283968" y="4149080"/>
            <a:ext cx="978408" cy="484632"/>
          </a:xfrm>
          <a:prstGeom prst="rightArrow">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F5494"/>
              </a:solidFill>
              <a:effectLst/>
              <a:latin typeface="Verdana" pitchFamily="34" charset="0"/>
            </a:endParaRPr>
          </a:p>
        </p:txBody>
      </p:sp>
      <p:sp>
        <p:nvSpPr>
          <p:cNvPr id="4" name="Right Arrow 3"/>
          <p:cNvSpPr/>
          <p:nvPr/>
        </p:nvSpPr>
        <p:spPr bwMode="auto">
          <a:xfrm>
            <a:off x="3347864" y="5661248"/>
            <a:ext cx="1656184" cy="936104"/>
          </a:xfrm>
          <a:prstGeom prst="rightArrow">
            <a:avLst>
              <a:gd name="adj1" fmla="val 50000"/>
              <a:gd name="adj2" fmla="val 43216"/>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F5494"/>
              </a:solidFill>
              <a:effectLst/>
              <a:latin typeface="Verdana" pitchFamily="34" charset="0"/>
            </a:endParaRPr>
          </a:p>
        </p:txBody>
      </p:sp>
      <p:sp>
        <p:nvSpPr>
          <p:cNvPr id="5" name="Right Arrow 4"/>
          <p:cNvSpPr/>
          <p:nvPr/>
        </p:nvSpPr>
        <p:spPr bwMode="auto">
          <a:xfrm>
            <a:off x="6012160" y="5229200"/>
            <a:ext cx="936104" cy="864096"/>
          </a:xfrm>
          <a:prstGeom prst="rightArrow">
            <a:avLst>
              <a:gd name="adj1" fmla="val 52939"/>
              <a:gd name="adj2" fmla="val 5000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F5494"/>
              </a:solidFill>
              <a:effectLst/>
              <a:latin typeface="Verdana" pitchFamily="34" charset="0"/>
            </a:endParaRPr>
          </a:p>
        </p:txBody>
      </p:sp>
      <p:sp>
        <p:nvSpPr>
          <p:cNvPr id="6" name="Right Arrow 5"/>
          <p:cNvSpPr/>
          <p:nvPr/>
        </p:nvSpPr>
        <p:spPr bwMode="auto">
          <a:xfrm>
            <a:off x="2987824" y="5445224"/>
            <a:ext cx="1122424" cy="648072"/>
          </a:xfrm>
          <a:prstGeom prst="rightArrow">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F5494"/>
              </a:solidFill>
              <a:effectLst/>
              <a:latin typeface="Verdana" pitchFamily="34" charset="0"/>
            </a:endParaRPr>
          </a:p>
        </p:txBody>
      </p:sp>
      <p:sp>
        <p:nvSpPr>
          <p:cNvPr id="7" name="Right Arrow 6"/>
          <p:cNvSpPr/>
          <p:nvPr/>
        </p:nvSpPr>
        <p:spPr bwMode="auto">
          <a:xfrm rot="773019">
            <a:off x="5148064" y="5445224"/>
            <a:ext cx="1728192" cy="792088"/>
          </a:xfrm>
          <a:prstGeom prst="rightArrow">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lang="en-GB">
              <a:solidFill>
                <a:srgbClr val="FF0000"/>
              </a:solidFill>
            </a:endParaRPr>
          </a:p>
        </p:txBody>
      </p:sp>
      <p:sp>
        <p:nvSpPr>
          <p:cNvPr id="8" name="Right Arrow 7"/>
          <p:cNvSpPr/>
          <p:nvPr/>
        </p:nvSpPr>
        <p:spPr bwMode="auto">
          <a:xfrm>
            <a:off x="2987824" y="2780928"/>
            <a:ext cx="216024" cy="360040"/>
          </a:xfrm>
          <a:prstGeom prst="rightArrow">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F5494"/>
              </a:solidFill>
              <a:effectLst/>
              <a:latin typeface="Verdana" pitchFamily="34" charset="0"/>
            </a:endParaRPr>
          </a:p>
        </p:txBody>
      </p:sp>
      <p:sp>
        <p:nvSpPr>
          <p:cNvPr id="9" name="Right Arrow 8"/>
          <p:cNvSpPr/>
          <p:nvPr/>
        </p:nvSpPr>
        <p:spPr bwMode="auto">
          <a:xfrm>
            <a:off x="3549036" y="3086962"/>
            <a:ext cx="1368152" cy="252028"/>
          </a:xfrm>
          <a:prstGeom prst="rightArrow">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dirty="0" smtClean="0">
              <a:ln>
                <a:noFill/>
              </a:ln>
              <a:solidFill>
                <a:schemeClr val="tx1"/>
              </a:solidFill>
              <a:effectLst/>
              <a:latin typeface="Verdana" pitchFamily="34" charset="0"/>
            </a:endParaRPr>
          </a:p>
        </p:txBody>
      </p:sp>
      <p:sp>
        <p:nvSpPr>
          <p:cNvPr id="10" name="Right Arrow 9"/>
          <p:cNvSpPr/>
          <p:nvPr/>
        </p:nvSpPr>
        <p:spPr bwMode="auto">
          <a:xfrm>
            <a:off x="3347864" y="5769260"/>
            <a:ext cx="978408" cy="484632"/>
          </a:xfrm>
          <a:prstGeom prst="rightArrow">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F5494"/>
              </a:solidFill>
              <a:effectLst/>
              <a:latin typeface="Verdana" pitchFamily="34" charset="0"/>
            </a:endParaRPr>
          </a:p>
        </p:txBody>
      </p:sp>
    </p:spTree>
    <p:extLst>
      <p:ext uri="{BB962C8B-B14F-4D97-AF65-F5344CB8AC3E}">
        <p14:creationId xmlns:p14="http://schemas.microsoft.com/office/powerpoint/2010/main" val="23615792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446856" y="1268760"/>
            <a:ext cx="8229600" cy="792089"/>
          </a:xfrm>
        </p:spPr>
        <p:txBody>
          <a:bodyPr/>
          <a:lstStyle/>
          <a:p>
            <a:pPr algn="ctr"/>
            <a:r>
              <a:rPr lang="en-GB" sz="2300" i="1" kern="1200" dirty="0" smtClean="0">
                <a:solidFill>
                  <a:srgbClr val="FF0000"/>
                </a:solidFill>
              </a:rPr>
              <a:t>Tendering procedure</a:t>
            </a:r>
            <a:endParaRPr lang="en-US" altLang="en-US" dirty="0"/>
          </a:p>
        </p:txBody>
      </p:sp>
      <p:sp>
        <p:nvSpPr>
          <p:cNvPr id="83971" name="Rectangle 3"/>
          <p:cNvSpPr>
            <a:spLocks noGrp="1" noChangeArrowheads="1"/>
          </p:cNvSpPr>
          <p:nvPr>
            <p:ph idx="1"/>
          </p:nvPr>
        </p:nvSpPr>
        <p:spPr>
          <a:xfrm>
            <a:off x="395536" y="2276872"/>
            <a:ext cx="8229600" cy="4176463"/>
          </a:xfrm>
        </p:spPr>
        <p:txBody>
          <a:bodyPr/>
          <a:lstStyle/>
          <a:p>
            <a:pPr marL="0" indent="0">
              <a:buNone/>
            </a:pPr>
            <a:r>
              <a:rPr lang="en-GB" sz="1600" dirty="0" smtClean="0">
                <a:solidFill>
                  <a:srgbClr val="336699"/>
                </a:solidFill>
              </a:rPr>
              <a:t>The beneficiary </a:t>
            </a:r>
            <a:r>
              <a:rPr lang="en-GB" sz="1600" dirty="0">
                <a:solidFill>
                  <a:srgbClr val="336699"/>
                </a:solidFill>
              </a:rPr>
              <a:t>shall apply the tendering procedure </a:t>
            </a:r>
            <a:r>
              <a:rPr lang="en-GB" sz="1600" dirty="0">
                <a:solidFill>
                  <a:srgbClr val="002060"/>
                </a:solidFill>
              </a:rPr>
              <a:t>for the purchase of </a:t>
            </a:r>
            <a:r>
              <a:rPr lang="en-GB" sz="1600" b="1" u="sng" dirty="0">
                <a:solidFill>
                  <a:srgbClr val="002060"/>
                </a:solidFill>
              </a:rPr>
              <a:t>any kind of goods or services</a:t>
            </a:r>
            <a:r>
              <a:rPr lang="en-GB" sz="1600" b="1" dirty="0">
                <a:solidFill>
                  <a:srgbClr val="002060"/>
                </a:solidFill>
              </a:rPr>
              <a:t> </a:t>
            </a:r>
            <a:r>
              <a:rPr lang="en-GB" sz="1600" b="1" dirty="0">
                <a:solidFill>
                  <a:srgbClr val="336699"/>
                </a:solidFill>
              </a:rPr>
              <a:t>WHENEVER </a:t>
            </a:r>
            <a:r>
              <a:rPr lang="en-GB" sz="1600" dirty="0">
                <a:solidFill>
                  <a:srgbClr val="002060"/>
                </a:solidFill>
              </a:rPr>
              <a:t>the amount of the purchase/sub-contract is </a:t>
            </a:r>
            <a:r>
              <a:rPr lang="en-GB" sz="1600" dirty="0" smtClean="0">
                <a:solidFill>
                  <a:srgbClr val="002060"/>
                </a:solidFill>
              </a:rPr>
              <a:t>between </a:t>
            </a:r>
            <a:r>
              <a:rPr lang="en-GB" sz="1600" b="1" dirty="0" smtClean="0">
                <a:solidFill>
                  <a:srgbClr val="002060"/>
                </a:solidFill>
              </a:rPr>
              <a:t>EUR 25.000 and 134.000</a:t>
            </a:r>
            <a:endParaRPr lang="en-GB" sz="1600" b="1" dirty="0">
              <a:solidFill>
                <a:srgbClr val="002060"/>
              </a:solidFill>
            </a:endParaRPr>
          </a:p>
          <a:p>
            <a:pPr marL="0" indent="0" algn="ctr">
              <a:buNone/>
            </a:pPr>
            <a:endParaRPr lang="en-GB" sz="1600" dirty="0" smtClean="0">
              <a:solidFill>
                <a:schemeClr val="tx1"/>
              </a:solidFill>
            </a:endParaRPr>
          </a:p>
          <a:p>
            <a:pPr marL="0" indent="0" algn="ctr">
              <a:buNone/>
            </a:pPr>
            <a:r>
              <a:rPr lang="en-GB" sz="1600" dirty="0" smtClean="0">
                <a:solidFill>
                  <a:schemeClr val="tx1"/>
                </a:solidFill>
              </a:rPr>
              <a:t>Principles </a:t>
            </a:r>
            <a:r>
              <a:rPr lang="en-GB" sz="1600" dirty="0">
                <a:solidFill>
                  <a:schemeClr val="tx1"/>
                </a:solidFill>
              </a:rPr>
              <a:t>of transparency, equal treatment of potential </a:t>
            </a:r>
            <a:r>
              <a:rPr lang="en-GB" sz="1600" dirty="0" smtClean="0">
                <a:solidFill>
                  <a:schemeClr val="tx1"/>
                </a:solidFill>
              </a:rPr>
              <a:t>contractors,</a:t>
            </a:r>
          </a:p>
          <a:p>
            <a:pPr marL="0" indent="0" algn="ctr">
              <a:buNone/>
            </a:pPr>
            <a:r>
              <a:rPr lang="en-GB" sz="1600" dirty="0" smtClean="0">
                <a:solidFill>
                  <a:schemeClr val="tx1"/>
                </a:solidFill>
              </a:rPr>
              <a:t> </a:t>
            </a:r>
            <a:r>
              <a:rPr lang="en-GB" sz="1600" dirty="0">
                <a:solidFill>
                  <a:schemeClr val="tx1"/>
                </a:solidFill>
              </a:rPr>
              <a:t>avoiding conflicts of </a:t>
            </a:r>
            <a:r>
              <a:rPr lang="en-GB" sz="1600" dirty="0" smtClean="0">
                <a:solidFill>
                  <a:schemeClr val="tx1"/>
                </a:solidFill>
              </a:rPr>
              <a:t>interests </a:t>
            </a:r>
          </a:p>
          <a:p>
            <a:pPr marL="0" indent="0" algn="ctr">
              <a:buNone/>
            </a:pPr>
            <a:endParaRPr lang="en-GB" sz="1600" dirty="0" smtClean="0">
              <a:solidFill>
                <a:schemeClr val="tx1"/>
              </a:solidFill>
            </a:endParaRPr>
          </a:p>
          <a:p>
            <a:pPr marL="0" indent="0" algn="ctr">
              <a:buNone/>
            </a:pPr>
            <a:r>
              <a:rPr lang="en-GB" sz="1600" dirty="0" smtClean="0">
                <a:solidFill>
                  <a:srgbClr val="336699"/>
                </a:solidFill>
              </a:rPr>
              <a:t>Criterion for selection of offer: </a:t>
            </a:r>
            <a:r>
              <a:rPr lang="en-GB" sz="1600" u="sng" dirty="0" smtClean="0">
                <a:solidFill>
                  <a:srgbClr val="336699"/>
                </a:solidFill>
              </a:rPr>
              <a:t>best value for money</a:t>
            </a:r>
            <a:endParaRPr lang="en-GB" sz="1600" u="sng" dirty="0">
              <a:solidFill>
                <a:srgbClr val="336699"/>
              </a:solidFill>
            </a:endParaRPr>
          </a:p>
          <a:p>
            <a:pPr marL="0" indent="0">
              <a:buNone/>
            </a:pPr>
            <a:endParaRPr lang="en-GB" sz="1600" dirty="0"/>
          </a:p>
          <a:p>
            <a:pPr marL="0" indent="0">
              <a:buNone/>
            </a:pPr>
            <a:r>
              <a:rPr lang="en-GB" sz="1600" dirty="0">
                <a:solidFill>
                  <a:srgbClr val="002060"/>
                </a:solidFill>
              </a:rPr>
              <a:t>If </a:t>
            </a:r>
            <a:r>
              <a:rPr lang="en-GB" sz="1600" dirty="0" smtClean="0">
                <a:solidFill>
                  <a:srgbClr val="002060"/>
                </a:solidFill>
              </a:rPr>
              <a:t>value </a:t>
            </a:r>
            <a:r>
              <a:rPr lang="en-GB" sz="1600" dirty="0">
                <a:solidFill>
                  <a:srgbClr val="002060"/>
                </a:solidFill>
              </a:rPr>
              <a:t>of </a:t>
            </a:r>
            <a:r>
              <a:rPr lang="en-GB" sz="1600" dirty="0" smtClean="0">
                <a:solidFill>
                  <a:srgbClr val="002060"/>
                </a:solidFill>
              </a:rPr>
              <a:t>purchase/sub-contract </a:t>
            </a:r>
            <a:r>
              <a:rPr lang="en-GB" sz="1600" b="1" dirty="0">
                <a:solidFill>
                  <a:srgbClr val="002060"/>
                </a:solidFill>
              </a:rPr>
              <a:t>&gt; EUR 134.000:</a:t>
            </a:r>
          </a:p>
          <a:p>
            <a:pPr marL="0" indent="0">
              <a:buNone/>
            </a:pPr>
            <a:r>
              <a:rPr lang="en-GB" sz="1600" b="1" dirty="0">
                <a:solidFill>
                  <a:srgbClr val="002060"/>
                </a:solidFill>
              </a:rPr>
              <a:t>national legislation applicable</a:t>
            </a:r>
          </a:p>
          <a:p>
            <a:pPr marL="0" indent="0">
              <a:buNone/>
            </a:pPr>
            <a:r>
              <a:rPr lang="en-GB" sz="1600" dirty="0"/>
              <a:t> </a:t>
            </a:r>
            <a:endParaRPr lang="en-GB" sz="1600" dirty="0">
              <a:solidFill>
                <a:schemeClr val="tx1"/>
              </a:solidFill>
            </a:endParaRPr>
          </a:p>
          <a:p>
            <a:pPr marL="0" indent="0">
              <a:buNone/>
            </a:pPr>
            <a:r>
              <a:rPr lang="en-GB" sz="1600" b="1" dirty="0" smtClean="0">
                <a:solidFill>
                  <a:schemeClr val="tx1"/>
                </a:solidFill>
              </a:rPr>
              <a:t>Split purchase/sub-contract  </a:t>
            </a:r>
            <a:r>
              <a:rPr lang="en-GB" sz="1600" b="1" dirty="0">
                <a:solidFill>
                  <a:schemeClr val="tx1"/>
                </a:solidFill>
              </a:rPr>
              <a:t>into smaller contracts below the threshold </a:t>
            </a:r>
            <a:r>
              <a:rPr lang="en-GB" sz="1600" b="1" dirty="0" smtClean="0">
                <a:solidFill>
                  <a:schemeClr val="tx1"/>
                </a:solidFill>
              </a:rPr>
              <a:t>to </a:t>
            </a:r>
            <a:r>
              <a:rPr lang="en-GB" sz="1600" b="1" dirty="0">
                <a:solidFill>
                  <a:schemeClr val="tx1"/>
                </a:solidFill>
              </a:rPr>
              <a:t>avoid </a:t>
            </a:r>
            <a:r>
              <a:rPr lang="en-GB" sz="1600" b="1" dirty="0" smtClean="0">
                <a:solidFill>
                  <a:schemeClr val="tx1"/>
                </a:solidFill>
              </a:rPr>
              <a:t>a tendering procedure   </a:t>
            </a:r>
            <a:r>
              <a:rPr lang="en-GB" sz="1600" b="1" dirty="0" smtClean="0"/>
              <a:t>            </a:t>
            </a:r>
            <a:r>
              <a:rPr lang="en-GB" sz="2500" b="1" i="0" dirty="0" smtClean="0">
                <a:solidFill>
                  <a:srgbClr val="FF0000"/>
                </a:solidFill>
              </a:rPr>
              <a:t>NO!</a:t>
            </a:r>
            <a:r>
              <a:rPr lang="en-GB" sz="2500" b="1" dirty="0" smtClean="0">
                <a:solidFill>
                  <a:srgbClr val="FF0000"/>
                </a:solidFill>
              </a:rPr>
              <a:t>   </a:t>
            </a:r>
            <a:r>
              <a:rPr lang="en-GB" sz="1600" b="1" dirty="0" smtClean="0">
                <a:solidFill>
                  <a:srgbClr val="FF0000"/>
                </a:solidFill>
              </a:rPr>
              <a:t> </a:t>
            </a:r>
            <a:endParaRPr lang="en-GB" sz="1600" b="1" dirty="0">
              <a:solidFill>
                <a:srgbClr val="FF0000"/>
              </a:solidFill>
            </a:endParaRPr>
          </a:p>
        </p:txBody>
      </p:sp>
      <p:sp>
        <p:nvSpPr>
          <p:cNvPr id="3" name="Slide Number Placeholder 2"/>
          <p:cNvSpPr>
            <a:spLocks noGrp="1"/>
          </p:cNvSpPr>
          <p:nvPr>
            <p:ph type="sldNum" sz="quarter" idx="11"/>
          </p:nvPr>
        </p:nvSpPr>
        <p:spPr/>
        <p:txBody>
          <a:bodyPr/>
          <a:lstStyle/>
          <a:p>
            <a:fld id="{14F0E55B-1EBF-4C63-9883-404455EB20A7}" type="slidenum">
              <a:rPr lang="en-GB" altLang="en-US" smtClean="0"/>
              <a:pPr/>
              <a:t>7</a:t>
            </a:fld>
            <a:endParaRPr lang="en-GB" altLang="en-US"/>
          </a:p>
        </p:txBody>
      </p:sp>
      <p:sp>
        <p:nvSpPr>
          <p:cNvPr id="2" name="Right Arrow 1"/>
          <p:cNvSpPr/>
          <p:nvPr/>
        </p:nvSpPr>
        <p:spPr bwMode="auto">
          <a:xfrm>
            <a:off x="5436096" y="5986570"/>
            <a:ext cx="706016" cy="392771"/>
          </a:xfrm>
          <a:prstGeom prst="rightArrow">
            <a:avLst/>
          </a:prstGeom>
          <a:solidFill>
            <a:schemeClr val="tx1"/>
          </a:solidFill>
          <a:ln>
            <a:noFill/>
          </a:ln>
          <a:effectLs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F5494"/>
              </a:solidFill>
              <a:effectLst/>
              <a:latin typeface="Verdana" pitchFamily="34" charset="0"/>
            </a:endParaRPr>
          </a:p>
        </p:txBody>
      </p:sp>
    </p:spTree>
    <p:extLst>
      <p:ext uri="{BB962C8B-B14F-4D97-AF65-F5344CB8AC3E}">
        <p14:creationId xmlns:p14="http://schemas.microsoft.com/office/powerpoint/2010/main" val="39273140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395288" y="1339851"/>
            <a:ext cx="8229600" cy="504974"/>
          </a:xfrm>
        </p:spPr>
        <p:txBody>
          <a:bodyPr/>
          <a:lstStyle/>
          <a:p>
            <a:pPr algn="ctr"/>
            <a:r>
              <a:rPr lang="fr-BE" dirty="0" smtClean="0"/>
              <a:t/>
            </a:r>
            <a:br>
              <a:rPr lang="fr-BE" dirty="0" smtClean="0"/>
            </a:br>
            <a:r>
              <a:rPr lang="en-GB" sz="3200" dirty="0" smtClean="0"/>
              <a:t> </a:t>
            </a:r>
            <a:br>
              <a:rPr lang="en-GB" sz="3200" dirty="0" smtClean="0"/>
            </a:br>
            <a:r>
              <a:rPr lang="en-GB" sz="2300" dirty="0" smtClean="0">
                <a:solidFill>
                  <a:srgbClr val="FF0000"/>
                </a:solidFill>
              </a:rPr>
              <a:t>Equipment</a:t>
            </a:r>
            <a:r>
              <a:rPr lang="en-GB" altLang="en-US" sz="2300" dirty="0" smtClean="0">
                <a:solidFill>
                  <a:srgbClr val="FF0000"/>
                </a:solidFill>
              </a:rPr>
              <a:t> </a:t>
            </a:r>
            <a:r>
              <a:rPr lang="en-GB" altLang="en-US" sz="2300" dirty="0">
                <a:solidFill>
                  <a:srgbClr val="FF0000"/>
                </a:solidFill>
              </a:rPr>
              <a:t/>
            </a:r>
            <a:br>
              <a:rPr lang="en-GB" altLang="en-US" sz="2300" dirty="0">
                <a:solidFill>
                  <a:srgbClr val="FF0000"/>
                </a:solidFill>
              </a:rPr>
            </a:br>
            <a:r>
              <a:rPr lang="en-GB" dirty="0" smtClean="0"/>
              <a:t/>
            </a:r>
            <a:br>
              <a:rPr lang="en-GB" dirty="0" smtClean="0"/>
            </a:br>
            <a:endParaRPr lang="en-US" altLang="en-US" dirty="0"/>
          </a:p>
        </p:txBody>
      </p:sp>
      <p:sp>
        <p:nvSpPr>
          <p:cNvPr id="83971" name="Rectangle 3"/>
          <p:cNvSpPr>
            <a:spLocks noGrp="1" noChangeArrowheads="1"/>
          </p:cNvSpPr>
          <p:nvPr>
            <p:ph idx="1"/>
          </p:nvPr>
        </p:nvSpPr>
        <p:spPr>
          <a:xfrm>
            <a:off x="395288" y="1747612"/>
            <a:ext cx="8229600" cy="4797152"/>
          </a:xfrm>
        </p:spPr>
        <p:txBody>
          <a:bodyPr/>
          <a:lstStyle/>
          <a:p>
            <a:pPr marL="0" indent="0">
              <a:buNone/>
            </a:pPr>
            <a:r>
              <a:rPr lang="en-GB" sz="2000" b="1" kern="1200" dirty="0" smtClean="0">
                <a:solidFill>
                  <a:srgbClr val="2D5EC1"/>
                </a:solidFill>
                <a:latin typeface="Arial" charset="0"/>
              </a:rPr>
              <a:t>- Relevant </a:t>
            </a:r>
            <a:r>
              <a:rPr lang="en-GB" sz="2000" b="1" kern="1200" dirty="0">
                <a:solidFill>
                  <a:srgbClr val="2D5EC1"/>
                </a:solidFill>
                <a:latin typeface="Arial" charset="0"/>
              </a:rPr>
              <a:t>to the objectives of the </a:t>
            </a:r>
            <a:r>
              <a:rPr lang="en-GB" sz="2000" b="1" kern="1200" dirty="0" smtClean="0">
                <a:solidFill>
                  <a:srgbClr val="2D5EC1"/>
                </a:solidFill>
                <a:latin typeface="Arial" charset="0"/>
              </a:rPr>
              <a:t>project foreseen in the application</a:t>
            </a:r>
          </a:p>
          <a:p>
            <a:pPr marL="0" indent="0">
              <a:buNone/>
            </a:pPr>
            <a:r>
              <a:rPr lang="en-GB" sz="1800" kern="1200" dirty="0" smtClean="0">
                <a:solidFill>
                  <a:srgbClr val="2D5EC1"/>
                </a:solidFill>
                <a:latin typeface="Arial" charset="0"/>
              </a:rPr>
              <a:t>Examples: (</a:t>
            </a:r>
            <a:r>
              <a:rPr lang="en-GB" sz="1800" kern="1200" dirty="0">
                <a:solidFill>
                  <a:srgbClr val="2D5EC1"/>
                </a:solidFill>
                <a:latin typeface="Arial" charset="0"/>
              </a:rPr>
              <a:t>e-)books and periodicals, fax machines, photocopying machines, </a:t>
            </a:r>
            <a:r>
              <a:rPr lang="en-GB" sz="1800" kern="1200" dirty="0" smtClean="0">
                <a:solidFill>
                  <a:srgbClr val="2D5EC1"/>
                </a:solidFill>
                <a:latin typeface="Arial" charset="0"/>
              </a:rPr>
              <a:t>computers, software</a:t>
            </a:r>
            <a:r>
              <a:rPr lang="en-GB" sz="1800" kern="1200" dirty="0">
                <a:solidFill>
                  <a:srgbClr val="2D5EC1"/>
                </a:solidFill>
                <a:latin typeface="Arial" charset="0"/>
              </a:rPr>
              <a:t>, machines and equipment for teaching </a:t>
            </a:r>
            <a:r>
              <a:rPr lang="en-GB" sz="1800" kern="1200" dirty="0" smtClean="0">
                <a:solidFill>
                  <a:srgbClr val="2D5EC1"/>
                </a:solidFill>
                <a:latin typeface="Arial" charset="0"/>
              </a:rPr>
              <a:t>purposes, etc.</a:t>
            </a:r>
          </a:p>
          <a:p>
            <a:pPr marL="0" indent="0">
              <a:buNone/>
            </a:pPr>
            <a:r>
              <a:rPr lang="en-GB" sz="2000" b="1" kern="1200" dirty="0" smtClean="0">
                <a:solidFill>
                  <a:srgbClr val="2D5EC1"/>
                </a:solidFill>
                <a:latin typeface="Arial" charset="0"/>
              </a:rPr>
              <a:t>- Total </a:t>
            </a:r>
            <a:r>
              <a:rPr lang="en-GB" sz="2000" b="1" kern="1200" dirty="0">
                <a:solidFill>
                  <a:srgbClr val="2D5EC1"/>
                </a:solidFill>
                <a:latin typeface="Arial" charset="0"/>
              </a:rPr>
              <a:t>purchase cost </a:t>
            </a:r>
            <a:r>
              <a:rPr lang="en-GB" sz="2000" b="1" kern="1200" dirty="0" smtClean="0">
                <a:solidFill>
                  <a:srgbClr val="2D5EC1"/>
                </a:solidFill>
                <a:latin typeface="Arial" charset="0"/>
              </a:rPr>
              <a:t>(not depreciation)</a:t>
            </a:r>
          </a:p>
          <a:p>
            <a:pPr marL="0" indent="0">
              <a:buNone/>
            </a:pPr>
            <a:r>
              <a:rPr lang="en-GB" sz="2000" b="1" kern="1200" dirty="0" smtClean="0">
                <a:solidFill>
                  <a:srgbClr val="2D5EC1"/>
                </a:solidFill>
                <a:latin typeface="Arial" charset="0"/>
              </a:rPr>
              <a:t>- Exclusively </a:t>
            </a:r>
            <a:r>
              <a:rPr lang="en-GB" sz="2000" b="1" kern="1200" dirty="0">
                <a:solidFill>
                  <a:srgbClr val="2D5EC1"/>
                </a:solidFill>
                <a:latin typeface="Arial" charset="0"/>
              </a:rPr>
              <a:t>for </a:t>
            </a:r>
            <a:r>
              <a:rPr lang="en-GB" sz="2000" b="1" kern="1200" dirty="0" smtClean="0">
                <a:solidFill>
                  <a:srgbClr val="FF0000"/>
                </a:solidFill>
                <a:latin typeface="Arial" charset="0"/>
              </a:rPr>
              <a:t>Partner </a:t>
            </a:r>
            <a:r>
              <a:rPr lang="en-GB" sz="2000" b="1" kern="1200" dirty="0">
                <a:solidFill>
                  <a:srgbClr val="FF0000"/>
                </a:solidFill>
                <a:latin typeface="Arial" charset="0"/>
              </a:rPr>
              <a:t>Country </a:t>
            </a:r>
            <a:r>
              <a:rPr lang="en-GB" sz="2000" b="1" kern="1200" dirty="0" smtClean="0">
                <a:solidFill>
                  <a:srgbClr val="FF0000"/>
                </a:solidFill>
                <a:latin typeface="Arial" charset="0"/>
              </a:rPr>
              <a:t>Higher Education Institutions </a:t>
            </a:r>
          </a:p>
          <a:p>
            <a:pPr marL="0" indent="0">
              <a:buNone/>
            </a:pPr>
            <a:r>
              <a:rPr lang="en-GB" sz="2000" b="1" kern="1200" dirty="0" smtClean="0">
                <a:solidFill>
                  <a:srgbClr val="2D5EC1"/>
                </a:solidFill>
                <a:latin typeface="Arial" charset="0"/>
              </a:rPr>
              <a:t>- Purchased and installed at the beginning of the project</a:t>
            </a:r>
          </a:p>
          <a:p>
            <a:pPr marL="0" indent="0">
              <a:buNone/>
            </a:pPr>
            <a:r>
              <a:rPr lang="en-GB" sz="2000" b="1" kern="1200" dirty="0" smtClean="0">
                <a:solidFill>
                  <a:srgbClr val="2D5EC1"/>
                </a:solidFill>
                <a:latin typeface="Arial" charset="0"/>
              </a:rPr>
              <a:t>- Recorded </a:t>
            </a:r>
            <a:r>
              <a:rPr lang="en-GB" sz="2000" b="1" kern="1200" dirty="0">
                <a:solidFill>
                  <a:srgbClr val="2D5EC1"/>
                </a:solidFill>
                <a:latin typeface="Arial" charset="0"/>
              </a:rPr>
              <a:t>in </a:t>
            </a:r>
            <a:r>
              <a:rPr lang="en-GB" sz="2000" b="1" kern="1200" dirty="0" smtClean="0">
                <a:solidFill>
                  <a:srgbClr val="2D5EC1"/>
                </a:solidFill>
                <a:latin typeface="Arial" charset="0"/>
              </a:rPr>
              <a:t>inventory </a:t>
            </a:r>
            <a:r>
              <a:rPr lang="en-GB" sz="2000" b="1" kern="1200" dirty="0">
                <a:solidFill>
                  <a:srgbClr val="2D5EC1"/>
                </a:solidFill>
                <a:latin typeface="Arial" charset="0"/>
              </a:rPr>
              <a:t>of </a:t>
            </a:r>
            <a:r>
              <a:rPr lang="en-GB" sz="2000" b="1" kern="1200" dirty="0" smtClean="0">
                <a:solidFill>
                  <a:srgbClr val="2D5EC1"/>
                </a:solidFill>
                <a:latin typeface="Arial" charset="0"/>
              </a:rPr>
              <a:t>institution </a:t>
            </a:r>
            <a:r>
              <a:rPr lang="en-GB" sz="2000" b="1" kern="1200" dirty="0">
                <a:solidFill>
                  <a:srgbClr val="2D5EC1"/>
                </a:solidFill>
                <a:latin typeface="Arial" charset="0"/>
              </a:rPr>
              <a:t>where it is </a:t>
            </a:r>
            <a:r>
              <a:rPr lang="en-GB" sz="2000" b="1" kern="1200" dirty="0" smtClean="0">
                <a:solidFill>
                  <a:srgbClr val="2D5EC1"/>
                </a:solidFill>
                <a:latin typeface="Arial" charset="0"/>
              </a:rPr>
              <a:t>installed</a:t>
            </a:r>
          </a:p>
          <a:p>
            <a:pPr>
              <a:buFontTx/>
              <a:buChar char="-"/>
            </a:pPr>
            <a:r>
              <a:rPr lang="en-GB" sz="2000" b="1" kern="1200" dirty="0" smtClean="0">
                <a:solidFill>
                  <a:srgbClr val="2D5EC1"/>
                </a:solidFill>
                <a:latin typeface="Arial" charset="0"/>
              </a:rPr>
              <a:t>Not eligible: </a:t>
            </a:r>
            <a:r>
              <a:rPr lang="en-GB" sz="1800" kern="1200" dirty="0" smtClean="0">
                <a:solidFill>
                  <a:srgbClr val="2D5EC1"/>
                </a:solidFill>
                <a:latin typeface="Arial" charset="0"/>
              </a:rPr>
              <a:t>furniture, motor vehicles, telephones, mobile phones, alarm systems and anti-theft systems, etc.</a:t>
            </a:r>
          </a:p>
          <a:p>
            <a:pPr marL="0" indent="0">
              <a:buNone/>
            </a:pPr>
            <a:r>
              <a:rPr lang="en-GB" sz="1800" kern="1200" dirty="0" smtClean="0">
                <a:solidFill>
                  <a:srgbClr val="2D5EC1"/>
                </a:solidFill>
                <a:latin typeface="Arial" charset="0"/>
              </a:rPr>
              <a:t>- </a:t>
            </a:r>
            <a:r>
              <a:rPr lang="en-GB" sz="1800" b="1" kern="1200" dirty="0" smtClean="0">
                <a:solidFill>
                  <a:srgbClr val="2D5EC1"/>
                </a:solidFill>
                <a:latin typeface="Arial" charset="0"/>
              </a:rPr>
              <a:t>Labelled with E+ stickers</a:t>
            </a:r>
            <a:endParaRPr lang="en-GB" sz="1800" b="1" kern="1200" dirty="0" smtClean="0">
              <a:solidFill>
                <a:schemeClr val="tx1"/>
              </a:solidFill>
              <a:latin typeface="Arial" charset="0"/>
            </a:endParaRPr>
          </a:p>
          <a:p>
            <a:pPr marL="0" lvl="0" indent="0">
              <a:buClr>
                <a:srgbClr val="FFFFFF"/>
              </a:buClr>
              <a:buNone/>
            </a:pPr>
            <a:endParaRPr lang="en-GB" sz="800" dirty="0" smtClean="0">
              <a:solidFill>
                <a:schemeClr val="tx1"/>
              </a:solidFill>
            </a:endParaRPr>
          </a:p>
          <a:p>
            <a:pPr marL="0" lvl="0" indent="0">
              <a:buClr>
                <a:srgbClr val="FFFFFF"/>
              </a:buClr>
              <a:buNone/>
            </a:pPr>
            <a:r>
              <a:rPr lang="en-GB" sz="2000" dirty="0" smtClean="0">
                <a:solidFill>
                  <a:schemeClr val="tx1"/>
                </a:solidFill>
              </a:rPr>
              <a:t>Not </a:t>
            </a:r>
            <a:r>
              <a:rPr lang="en-GB" sz="2000" dirty="0">
                <a:solidFill>
                  <a:schemeClr val="tx1"/>
                </a:solidFill>
              </a:rPr>
              <a:t>foreseen in the application/budget?          </a:t>
            </a:r>
            <a:r>
              <a:rPr lang="en-GB" sz="2000" u="sng" dirty="0">
                <a:solidFill>
                  <a:schemeClr val="tx1"/>
                </a:solidFill>
              </a:rPr>
              <a:t>Prior written authorisation from </a:t>
            </a:r>
            <a:r>
              <a:rPr lang="en-GB" sz="2000" u="sng" dirty="0" smtClean="0">
                <a:solidFill>
                  <a:schemeClr val="tx1"/>
                </a:solidFill>
              </a:rPr>
              <a:t>Agency</a:t>
            </a:r>
            <a:endParaRPr lang="en-GB" sz="2000" dirty="0">
              <a:solidFill>
                <a:schemeClr val="tx1"/>
              </a:solidFill>
            </a:endParaRPr>
          </a:p>
          <a:p>
            <a:pPr>
              <a:buFontTx/>
              <a:buChar char="-"/>
            </a:pPr>
            <a:endParaRPr lang="en-GB" sz="1800" kern="1200" dirty="0" smtClean="0">
              <a:solidFill>
                <a:srgbClr val="2D5EC1"/>
              </a:solidFill>
              <a:latin typeface="Arial" charset="0"/>
            </a:endParaRPr>
          </a:p>
          <a:p>
            <a:pPr>
              <a:buFontTx/>
              <a:buChar char="-"/>
            </a:pPr>
            <a:endParaRPr lang="en-GB" sz="2000" b="1" kern="1200" dirty="0" smtClean="0">
              <a:solidFill>
                <a:schemeClr val="tx1"/>
              </a:solidFill>
              <a:latin typeface="Arial" charset="0"/>
            </a:endParaRPr>
          </a:p>
          <a:p>
            <a:pPr>
              <a:buFontTx/>
              <a:buChar char="-"/>
            </a:pPr>
            <a:endParaRPr lang="en-GB" sz="2000" b="1" kern="1200" dirty="0" smtClean="0">
              <a:solidFill>
                <a:schemeClr val="tx1"/>
              </a:solidFill>
              <a:latin typeface="Arial" charset="0"/>
            </a:endParaRPr>
          </a:p>
          <a:p>
            <a:pPr>
              <a:buFontTx/>
              <a:buChar char="-"/>
            </a:pPr>
            <a:r>
              <a:rPr lang="en-GB" sz="2000" b="1" kern="1200" dirty="0" smtClean="0">
                <a:solidFill>
                  <a:schemeClr val="tx1"/>
                </a:solidFill>
                <a:latin typeface="Arial" charset="0"/>
              </a:rPr>
              <a:t> </a:t>
            </a:r>
            <a:endParaRPr lang="en-GB" sz="2000" b="1" kern="1200" dirty="0">
              <a:solidFill>
                <a:schemeClr val="tx1"/>
              </a:solidFill>
              <a:latin typeface="Arial" charset="0"/>
            </a:endParaRPr>
          </a:p>
        </p:txBody>
      </p:sp>
      <p:sp>
        <p:nvSpPr>
          <p:cNvPr id="2" name="Slide Number Placeholder 1"/>
          <p:cNvSpPr>
            <a:spLocks noGrp="1"/>
          </p:cNvSpPr>
          <p:nvPr>
            <p:ph type="sldNum" sz="quarter" idx="11"/>
          </p:nvPr>
        </p:nvSpPr>
        <p:spPr/>
        <p:txBody>
          <a:bodyPr/>
          <a:lstStyle/>
          <a:p>
            <a:fld id="{14F0E55B-1EBF-4C63-9883-404455EB20A7}" type="slidenum">
              <a:rPr lang="en-GB" altLang="en-US" smtClean="0"/>
              <a:pPr/>
              <a:t>8</a:t>
            </a:fld>
            <a:endParaRPr lang="en-GB" altLang="en-US"/>
          </a:p>
        </p:txBody>
      </p:sp>
      <p:sp>
        <p:nvSpPr>
          <p:cNvPr id="5" name="Right Arrow 4"/>
          <p:cNvSpPr/>
          <p:nvPr/>
        </p:nvSpPr>
        <p:spPr bwMode="auto">
          <a:xfrm>
            <a:off x="6444208" y="5950200"/>
            <a:ext cx="432048" cy="237626"/>
          </a:xfrm>
          <a:prstGeom prst="rightArrow">
            <a:avLst/>
          </a:prstGeom>
          <a:solidFill>
            <a:schemeClr val="tx1"/>
          </a:solidFill>
          <a:ln>
            <a:noFill/>
          </a:ln>
          <a:effectLst/>
          <a:ex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F5494"/>
              </a:solidFill>
              <a:effectLst/>
              <a:latin typeface="Verdana" pitchFamily="34" charset="0"/>
            </a:endParaRPr>
          </a:p>
        </p:txBody>
      </p:sp>
    </p:spTree>
    <p:extLst>
      <p:ext uri="{BB962C8B-B14F-4D97-AF65-F5344CB8AC3E}">
        <p14:creationId xmlns:p14="http://schemas.microsoft.com/office/powerpoint/2010/main" val="3369591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052736"/>
            <a:ext cx="8229600" cy="936625"/>
          </a:xfrm>
        </p:spPr>
        <p:txBody>
          <a:bodyPr/>
          <a:lstStyle/>
          <a:p>
            <a:pPr algn="ctr"/>
            <a:r>
              <a:rPr lang="en-GB" sz="2300" dirty="0" smtClean="0">
                <a:solidFill>
                  <a:srgbClr val="FF0000"/>
                </a:solidFill>
              </a:rPr>
              <a:t/>
            </a:r>
            <a:br>
              <a:rPr lang="en-GB" sz="2300" dirty="0" smtClean="0">
                <a:solidFill>
                  <a:srgbClr val="FF0000"/>
                </a:solidFill>
              </a:rPr>
            </a:br>
            <a:r>
              <a:rPr lang="en-GB" sz="2300" dirty="0" smtClean="0">
                <a:solidFill>
                  <a:srgbClr val="FF0000"/>
                </a:solidFill>
              </a:rPr>
              <a:t>Equipment – Supporting documents</a:t>
            </a:r>
            <a:endParaRPr lang="en-GB" sz="2300" dirty="0">
              <a:solidFill>
                <a:srgbClr val="FF0000"/>
              </a:solidFill>
            </a:endParaRPr>
          </a:p>
        </p:txBody>
      </p:sp>
      <p:sp>
        <p:nvSpPr>
          <p:cNvPr id="3" name="Content Placeholder 2"/>
          <p:cNvSpPr>
            <a:spLocks noGrp="1"/>
          </p:cNvSpPr>
          <p:nvPr>
            <p:ph idx="1"/>
          </p:nvPr>
        </p:nvSpPr>
        <p:spPr>
          <a:xfrm>
            <a:off x="457200" y="2132856"/>
            <a:ext cx="8229600" cy="4032447"/>
          </a:xfrm>
        </p:spPr>
        <p:txBody>
          <a:bodyPr/>
          <a:lstStyle/>
          <a:p>
            <a:pPr marL="0" indent="0">
              <a:buNone/>
            </a:pPr>
            <a:r>
              <a:rPr lang="en-GB" sz="1600" b="1" u="sng" dirty="0" smtClean="0">
                <a:solidFill>
                  <a:schemeClr val="tx1"/>
                </a:solidFill>
              </a:rPr>
              <a:t>To keep with project accounts (may </a:t>
            </a:r>
            <a:r>
              <a:rPr lang="en-GB" sz="1600" b="1" u="sng" dirty="0">
                <a:solidFill>
                  <a:schemeClr val="tx1"/>
                </a:solidFill>
              </a:rPr>
              <a:t>be requested in case of financial check</a:t>
            </a:r>
            <a:r>
              <a:rPr lang="en-GB" sz="1600" b="1" u="sng" dirty="0" smtClean="0">
                <a:solidFill>
                  <a:schemeClr val="tx1"/>
                </a:solidFill>
              </a:rPr>
              <a:t>):</a:t>
            </a:r>
          </a:p>
          <a:p>
            <a:endParaRPr lang="en-GB" sz="1600" b="1" dirty="0" smtClean="0"/>
          </a:p>
          <a:p>
            <a:pPr lvl="1"/>
            <a:r>
              <a:rPr lang="en-GB" sz="1400" b="1" dirty="0" smtClean="0"/>
              <a:t>Invoice(s) and proof of payment </a:t>
            </a:r>
          </a:p>
          <a:p>
            <a:pPr lvl="1"/>
            <a:r>
              <a:rPr lang="en-GB" sz="1400" b="1" dirty="0" smtClean="0"/>
              <a:t>&gt; EUR 25.000 &lt; EUR 134.000: </a:t>
            </a:r>
            <a:r>
              <a:rPr lang="en-GB" sz="1400" dirty="0" smtClean="0"/>
              <a:t>tendering procedure and three quotations from different suppliers</a:t>
            </a:r>
          </a:p>
          <a:p>
            <a:pPr lvl="1"/>
            <a:r>
              <a:rPr lang="en-GB" sz="1400" b="1" dirty="0" smtClean="0"/>
              <a:t>&gt; EUR 134.000: </a:t>
            </a:r>
            <a:r>
              <a:rPr lang="en-GB" sz="1400" dirty="0" smtClean="0"/>
              <a:t>tendering procedure according to national legislation</a:t>
            </a:r>
          </a:p>
          <a:p>
            <a:pPr lvl="1"/>
            <a:r>
              <a:rPr lang="en-GB" sz="1400" b="1" dirty="0" smtClean="0"/>
              <a:t>Proof</a:t>
            </a:r>
            <a:r>
              <a:rPr lang="en-GB" sz="1400" dirty="0" smtClean="0"/>
              <a:t> that equipment is recorded in inventory of the institution</a:t>
            </a:r>
          </a:p>
          <a:p>
            <a:endParaRPr lang="en-GB" sz="1600" dirty="0" smtClean="0">
              <a:solidFill>
                <a:schemeClr val="tx1"/>
              </a:solidFill>
            </a:endParaRPr>
          </a:p>
          <a:p>
            <a:pPr marL="0" indent="0">
              <a:buNone/>
            </a:pPr>
            <a:r>
              <a:rPr lang="en-GB" sz="1600" b="1" u="sng" dirty="0" smtClean="0">
                <a:solidFill>
                  <a:schemeClr val="tx1"/>
                </a:solidFill>
              </a:rPr>
              <a:t>To send with Final Financial statement:</a:t>
            </a:r>
          </a:p>
          <a:p>
            <a:endParaRPr lang="en-GB" sz="1600" b="1" dirty="0" smtClean="0">
              <a:solidFill>
                <a:schemeClr val="tx1"/>
              </a:solidFill>
            </a:endParaRPr>
          </a:p>
          <a:p>
            <a:pPr lvl="1"/>
            <a:r>
              <a:rPr lang="en-GB" sz="1400" dirty="0" smtClean="0"/>
              <a:t>Equipment </a:t>
            </a:r>
            <a:r>
              <a:rPr lang="en-GB" sz="1400" dirty="0"/>
              <a:t>with </a:t>
            </a:r>
            <a:r>
              <a:rPr lang="en-GB" sz="1400" dirty="0" smtClean="0"/>
              <a:t>value </a:t>
            </a:r>
            <a:r>
              <a:rPr lang="en-GB" sz="1400" dirty="0"/>
              <a:t>&gt; EUR 25.000, </a:t>
            </a:r>
            <a:r>
              <a:rPr lang="en-GB" sz="1400" dirty="0" smtClean="0"/>
              <a:t>copy </a:t>
            </a:r>
            <a:r>
              <a:rPr lang="en-GB" sz="1400" dirty="0"/>
              <a:t>of </a:t>
            </a:r>
            <a:r>
              <a:rPr lang="en-GB" sz="1400" dirty="0" smtClean="0"/>
              <a:t>invoice(s</a:t>
            </a:r>
            <a:r>
              <a:rPr lang="en-GB" sz="1400" dirty="0"/>
              <a:t>) and </a:t>
            </a:r>
            <a:r>
              <a:rPr lang="en-GB" sz="1400" dirty="0" smtClean="0"/>
              <a:t>competitive </a:t>
            </a:r>
            <a:r>
              <a:rPr lang="en-GB" sz="1400" dirty="0"/>
              <a:t>offers</a:t>
            </a:r>
          </a:p>
          <a:p>
            <a:pPr lvl="1"/>
            <a:r>
              <a:rPr lang="en-GB" sz="1400" dirty="0" smtClean="0"/>
              <a:t>Any </a:t>
            </a:r>
            <a:r>
              <a:rPr lang="en-GB" sz="1400" dirty="0"/>
              <a:t>prior authorisation from the Agency</a:t>
            </a:r>
          </a:p>
          <a:p>
            <a:pPr lvl="1"/>
            <a:endParaRPr lang="en-GB" sz="1200" dirty="0"/>
          </a:p>
          <a:p>
            <a:endParaRPr lang="en-GB" sz="1600" dirty="0"/>
          </a:p>
        </p:txBody>
      </p:sp>
      <p:sp>
        <p:nvSpPr>
          <p:cNvPr id="4" name="Slide Number Placeholder 3"/>
          <p:cNvSpPr>
            <a:spLocks noGrp="1"/>
          </p:cNvSpPr>
          <p:nvPr>
            <p:ph type="sldNum" sz="quarter" idx="11"/>
          </p:nvPr>
        </p:nvSpPr>
        <p:spPr/>
        <p:txBody>
          <a:bodyPr/>
          <a:lstStyle/>
          <a:p>
            <a:fld id="{14F0E55B-1EBF-4C63-9883-404455EB20A7}" type="slidenum">
              <a:rPr lang="en-GB" altLang="en-US" smtClean="0"/>
              <a:pPr/>
              <a:t>9</a:t>
            </a:fld>
            <a:endParaRPr lang="en-GB" altLang="en-US"/>
          </a:p>
        </p:txBody>
      </p:sp>
    </p:spTree>
    <p:extLst>
      <p:ext uri="{BB962C8B-B14F-4D97-AF65-F5344CB8AC3E}">
        <p14:creationId xmlns:p14="http://schemas.microsoft.com/office/powerpoint/2010/main" val="3321213505"/>
      </p:ext>
    </p:extLst>
  </p:cSld>
  <p:clrMapOvr>
    <a:masterClrMapping/>
  </p:clrMapOvr>
  <p:timing>
    <p:tnLst>
      <p:par>
        <p:cTn id="1" dur="indefinite" restart="never" nodeType="tmRoot"/>
      </p:par>
    </p:tnLst>
  </p:timing>
</p:sld>
</file>

<file path=ppt/theme/theme1.xml><?xml version="1.0" encoding="utf-8"?>
<a:theme xmlns:a="http://schemas.openxmlformats.org/drawingml/2006/main" name="4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133176"/>
        </a:solidFill>
        <a:ln>
          <a:solidFill>
            <a:srgbClr val="133176"/>
          </a:solidFill>
        </a:ln>
      </a:spPr>
      <a:bodyPr anchor="ctr"/>
      <a:lstStyle>
        <a:defPPr algn="ctr" defTabSz="457200" fontAlgn="auto">
          <a:spcBef>
            <a:spcPts val="0"/>
          </a:spcBef>
          <a:spcAft>
            <a:spcPts val="0"/>
          </a:spcAft>
          <a:defRPr sz="1800" b="0"/>
        </a:defPPr>
      </a:lstStyle>
      <a:style>
        <a:lnRef idx="1">
          <a:schemeClr val="accent1"/>
        </a:lnRef>
        <a:fillRef idx="3">
          <a:schemeClr val="accent1"/>
        </a:fillRef>
        <a:effectRef idx="2">
          <a:schemeClr val="accent1"/>
        </a:effectRef>
        <a:fontRef idx="minor">
          <a:schemeClr val="lt1"/>
        </a:fontRef>
      </a: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7600" b="1" i="0" u="none" strike="noStrike" cap="none" normalizeH="0" baseline="0" smtClean="0">
            <a:ln>
              <a:noFill/>
            </a:ln>
            <a:solidFill>
              <a:srgbClr val="FFD624"/>
            </a:solidFill>
            <a:effectLst/>
            <a:latin typeface="Verdana" pitchFamily="34" charset="0"/>
          </a:defRPr>
        </a:defPPr>
      </a:lstStyle>
    </a:lnDef>
    <a:txDef>
      <a:spPr>
        <a:noFill/>
      </a:spPr>
      <a:bodyPr wrap="none" rtlCol="0">
        <a:spAutoFit/>
      </a:bodyPr>
      <a:lstStyle>
        <a:defPPr>
          <a:defRPr sz="2400" b="0" dirty="0" err="1" smtClean="0">
            <a:solidFill>
              <a:srgbClr val="0F5494"/>
            </a:solidFill>
          </a:defRPr>
        </a:defPPr>
      </a:lstStyle>
    </a:tx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133176"/>
        </a:solidFill>
        <a:ln>
          <a:solidFill>
            <a:srgbClr val="133176"/>
          </a:solidFill>
        </a:ln>
      </a:spPr>
      <a:bodyPr anchor="ctr"/>
      <a:lstStyle>
        <a:defPPr algn="ctr" defTabSz="457200" fontAlgn="auto">
          <a:spcBef>
            <a:spcPts val="0"/>
          </a:spcBef>
          <a:spcAft>
            <a:spcPts val="0"/>
          </a:spcAft>
          <a:defRPr sz="1800" b="0"/>
        </a:defPPr>
      </a:lstStyle>
      <a:style>
        <a:lnRef idx="1">
          <a:schemeClr val="accent1"/>
        </a:lnRef>
        <a:fillRef idx="3">
          <a:schemeClr val="accent1"/>
        </a:fillRef>
        <a:effectRef idx="2">
          <a:schemeClr val="accent1"/>
        </a:effectRef>
        <a:fontRef idx="minor">
          <a:schemeClr val="lt1"/>
        </a:fontRef>
      </a: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7600" b="1" i="0" u="none" strike="noStrike" cap="none" normalizeH="0" baseline="0" smtClean="0">
            <a:ln>
              <a:noFill/>
            </a:ln>
            <a:solidFill>
              <a:srgbClr val="FFD624"/>
            </a:solidFill>
            <a:effectLst/>
            <a:latin typeface="Verdana" pitchFamily="34" charset="0"/>
          </a:defRPr>
        </a:defPPr>
      </a:lstStyle>
    </a:lnDef>
    <a:txDef>
      <a:spPr>
        <a:noFill/>
      </a:spPr>
      <a:bodyPr wrap="none" rtlCol="0">
        <a:spAutoFit/>
      </a:bodyPr>
      <a:lstStyle>
        <a:defPPr>
          <a:defRPr sz="2400" b="0" dirty="0" err="1" smtClean="0">
            <a:solidFill>
              <a:srgbClr val="0F5494"/>
            </a:solidFill>
          </a:defRPr>
        </a:defPPr>
      </a:lstStyle>
    </a:tx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133176"/>
        </a:solidFill>
        <a:ln>
          <a:solidFill>
            <a:srgbClr val="133176"/>
          </a:solidFill>
        </a:ln>
      </a:spPr>
      <a:bodyPr anchor="ctr"/>
      <a:lstStyle>
        <a:defPPr algn="ctr" defTabSz="457200" fontAlgn="auto">
          <a:spcBef>
            <a:spcPts val="0"/>
          </a:spcBef>
          <a:spcAft>
            <a:spcPts val="0"/>
          </a:spcAft>
          <a:defRPr sz="1800" b="0"/>
        </a:defPPr>
      </a:lstStyle>
      <a:style>
        <a:lnRef idx="1">
          <a:schemeClr val="accent1"/>
        </a:lnRef>
        <a:fillRef idx="3">
          <a:schemeClr val="accent1"/>
        </a:fillRef>
        <a:effectRef idx="2">
          <a:schemeClr val="accent1"/>
        </a:effectRef>
        <a:fontRef idx="minor">
          <a:schemeClr val="lt1"/>
        </a:fontRef>
      </a: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7600" b="1" i="0" u="none" strike="noStrike" cap="none" normalizeH="0" baseline="0" smtClean="0">
            <a:ln>
              <a:noFill/>
            </a:ln>
            <a:solidFill>
              <a:srgbClr val="FFD624"/>
            </a:solidFill>
            <a:effectLst/>
            <a:latin typeface="Verdana" pitchFamily="34" charset="0"/>
          </a:defRPr>
        </a:defPPr>
      </a:lstStyle>
    </a:lnDef>
    <a:txDef>
      <a:spPr>
        <a:noFill/>
      </a:spPr>
      <a:bodyPr wrap="none" rtlCol="0">
        <a:spAutoFit/>
      </a:bodyPr>
      <a:lstStyle>
        <a:defPPr>
          <a:defRPr sz="2400" b="0" dirty="0" err="1" smtClean="0">
            <a:solidFill>
              <a:srgbClr val="0F5494"/>
            </a:solidFill>
          </a:defRPr>
        </a:defPPr>
      </a:lstStyle>
    </a:tx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133176"/>
        </a:solidFill>
        <a:ln>
          <a:solidFill>
            <a:srgbClr val="133176"/>
          </a:solidFill>
        </a:ln>
      </a:spPr>
      <a:bodyPr anchor="ctr"/>
      <a:lstStyle>
        <a:defPPr algn="ctr" defTabSz="457200" fontAlgn="auto">
          <a:spcBef>
            <a:spcPts val="0"/>
          </a:spcBef>
          <a:spcAft>
            <a:spcPts val="0"/>
          </a:spcAft>
          <a:defRPr sz="1800" b="0"/>
        </a:defPPr>
      </a:lstStyle>
      <a:style>
        <a:lnRef idx="1">
          <a:schemeClr val="accent1"/>
        </a:lnRef>
        <a:fillRef idx="3">
          <a:schemeClr val="accent1"/>
        </a:fillRef>
        <a:effectRef idx="2">
          <a:schemeClr val="accent1"/>
        </a:effectRef>
        <a:fontRef idx="minor">
          <a:schemeClr val="lt1"/>
        </a:fontRef>
      </a: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7600" b="1" i="0" u="none" strike="noStrike" cap="none" normalizeH="0" baseline="0" smtClean="0">
            <a:ln>
              <a:noFill/>
            </a:ln>
            <a:solidFill>
              <a:srgbClr val="FFD624"/>
            </a:solidFill>
            <a:effectLst/>
            <a:latin typeface="Verdana" pitchFamily="34" charset="0"/>
          </a:defRPr>
        </a:defPPr>
      </a:lstStyle>
    </a:lnDef>
    <a:txDef>
      <a:spPr>
        <a:noFill/>
      </a:spPr>
      <a:bodyPr wrap="none" rtlCol="0">
        <a:spAutoFit/>
      </a:bodyPr>
      <a:lstStyle>
        <a:defPPr>
          <a:defRPr sz="2400" b="0" dirty="0" err="1" smtClean="0">
            <a:solidFill>
              <a:srgbClr val="0F5494"/>
            </a:solidFill>
          </a:defRPr>
        </a:defPPr>
      </a:lstStyle>
    </a:tx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E81C9D8A2B5534797249304FAC18792" ma:contentTypeVersion="0" ma:contentTypeDescription="Create a new document." ma:contentTypeScope="" ma:versionID="d9cf9377d914b01b94bedab51b764715">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7C2FBCE-BB8C-4697-8779-4223AF1965A8}"/>
</file>

<file path=customXml/itemProps2.xml><?xml version="1.0" encoding="utf-8"?>
<ds:datastoreItem xmlns:ds="http://schemas.openxmlformats.org/officeDocument/2006/customXml" ds:itemID="{19274206-3FC8-4A8D-972C-B014B9EC5B06}"/>
</file>

<file path=customXml/itemProps3.xml><?xml version="1.0" encoding="utf-8"?>
<ds:datastoreItem xmlns:ds="http://schemas.openxmlformats.org/officeDocument/2006/customXml" ds:itemID="{1D977BC4-BE33-4455-9201-E47971B58366}"/>
</file>

<file path=docProps/app.xml><?xml version="1.0" encoding="utf-8"?>
<Properties xmlns="http://schemas.openxmlformats.org/officeDocument/2006/extended-properties" xmlns:vt="http://schemas.openxmlformats.org/officeDocument/2006/docPropsVTypes">
  <Template>blank</Template>
  <TotalTime>6251</TotalTime>
  <Words>4539</Words>
  <Application>Microsoft Office PowerPoint</Application>
  <PresentationFormat>On-screen Show (4:3)</PresentationFormat>
  <Paragraphs>629</Paragraphs>
  <Slides>25</Slides>
  <Notes>25</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25</vt:i4>
      </vt:variant>
    </vt:vector>
  </HeadingPairs>
  <TitlesOfParts>
    <vt:vector size="36" baseType="lpstr">
      <vt:lpstr>Dotum</vt:lpstr>
      <vt:lpstr>Arial</vt:lpstr>
      <vt:lpstr>Calibri</vt:lpstr>
      <vt:lpstr>Tahoma</vt:lpstr>
      <vt:lpstr>Times New Roman</vt:lpstr>
      <vt:lpstr>Verdana</vt:lpstr>
      <vt:lpstr>Wingdings</vt:lpstr>
      <vt:lpstr>4_Default Design</vt:lpstr>
      <vt:lpstr>3_Default Design</vt:lpstr>
      <vt:lpstr>2_Default Design</vt:lpstr>
      <vt:lpstr>1_Default Design</vt:lpstr>
      <vt:lpstr>PowerPoint Presentation</vt:lpstr>
      <vt:lpstr>Changes introduced since 2015 (1st call)</vt:lpstr>
      <vt:lpstr>Changes introduced since 2015 (1st call)</vt:lpstr>
      <vt:lpstr>Frequently asked questions</vt:lpstr>
      <vt:lpstr>VAT, duties &amp; charges</vt:lpstr>
      <vt:lpstr>  Exchange rate    </vt:lpstr>
      <vt:lpstr>Tendering procedure</vt:lpstr>
      <vt:lpstr>   Equipment   </vt:lpstr>
      <vt:lpstr> Equipment – Supporting documents</vt:lpstr>
      <vt:lpstr>    Subcontracting    </vt:lpstr>
      <vt:lpstr> Supporting documents </vt:lpstr>
      <vt:lpstr>     Staff Costs   </vt:lpstr>
      <vt:lpstr>    Staff Costs    </vt:lpstr>
      <vt:lpstr>     Staff Costs - Supporting Documents      </vt:lpstr>
      <vt:lpstr>     Travel costs and Costs of Stay   </vt:lpstr>
      <vt:lpstr>    Travel and Costs of Stay - Supporting documents   </vt:lpstr>
      <vt:lpstr>    Travel costs: specific rules  </vt:lpstr>
      <vt:lpstr>    Travel costs: specific rules  </vt:lpstr>
      <vt:lpstr>    Cost of stay specific rules   </vt:lpstr>
      <vt:lpstr>    Cost of stay specific rules   </vt:lpstr>
      <vt:lpstr>  Supporting Documents </vt:lpstr>
      <vt:lpstr>    </vt:lpstr>
      <vt:lpstr>PowerPoint Presentation</vt:lpstr>
      <vt:lpstr>PowerPoint Presentation</vt:lpstr>
      <vt:lpstr>  </vt:lpstr>
    </vt:vector>
  </TitlesOfParts>
  <Company>European Commission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saiallu</dc:creator>
  <cp:lastModifiedBy>tempus1@MOHE.GOV.jo</cp:lastModifiedBy>
  <cp:revision>535</cp:revision>
  <cp:lastPrinted>2017-01-18T14:58:10Z</cp:lastPrinted>
  <dcterms:created xsi:type="dcterms:W3CDTF">2015-11-26T07:45:18Z</dcterms:created>
  <dcterms:modified xsi:type="dcterms:W3CDTF">2018-02-21T12:27:11Z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0x010100DE81C9D8A2B5534797249304FAC18792</vt:lpwstr>
  </property>
</Properties>
</file>